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19"/>
  </p:notesMasterIdLst>
  <p:handoutMasterIdLst>
    <p:handoutMasterId r:id="rId20"/>
  </p:handoutMasterIdLst>
  <p:sldIdLst>
    <p:sldId id="643" r:id="rId2"/>
    <p:sldId id="789" r:id="rId3"/>
    <p:sldId id="788" r:id="rId4"/>
    <p:sldId id="793" r:id="rId5"/>
    <p:sldId id="791" r:id="rId6"/>
    <p:sldId id="672" r:id="rId7"/>
    <p:sldId id="753" r:id="rId8"/>
    <p:sldId id="781" r:id="rId9"/>
    <p:sldId id="780" r:id="rId10"/>
    <p:sldId id="743" r:id="rId11"/>
    <p:sldId id="746" r:id="rId12"/>
    <p:sldId id="784" r:id="rId13"/>
    <p:sldId id="785" r:id="rId14"/>
    <p:sldId id="792" r:id="rId15"/>
    <p:sldId id="766" r:id="rId16"/>
    <p:sldId id="768" r:id="rId17"/>
    <p:sldId id="769"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45C"/>
    <a:srgbClr val="0E3D59"/>
    <a:srgbClr val="83898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0" autoAdjust="0"/>
    <p:restoredTop sz="83693" autoAdjust="0"/>
  </p:normalViewPr>
  <p:slideViewPr>
    <p:cSldViewPr snapToGrid="0" snapToObjects="1">
      <p:cViewPr varScale="1">
        <p:scale>
          <a:sx n="93" d="100"/>
          <a:sy n="93" d="100"/>
        </p:scale>
        <p:origin x="177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30592"/>
    </p:cViewPr>
  </p:sorterViewPr>
  <p:notesViewPr>
    <p:cSldViewPr snapToGrid="0" snapToObjects="1">
      <p:cViewPr varScale="1">
        <p:scale>
          <a:sx n="67" d="100"/>
          <a:sy n="67" d="100"/>
        </p:scale>
        <p:origin x="28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ECA47-A9E7-4C37-8D1F-2A44BF43421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D55C6FF-A218-401A-8889-AE11E03B3C68}">
      <dgm:prSet phldrT="[Text]"/>
      <dgm:spPr>
        <a:solidFill>
          <a:srgbClr val="13BDC8"/>
        </a:solidFill>
      </dgm:spPr>
      <dgm:t>
        <a:bodyPr/>
        <a:lstStyle/>
        <a:p>
          <a:r>
            <a:rPr lang="en-US" b="0" i="0" dirty="0">
              <a:latin typeface="Arial" charset="0"/>
              <a:ea typeface="Arial" charset="0"/>
              <a:cs typeface="Arial" charset="0"/>
            </a:rPr>
            <a:t>Map Resources for Priorities</a:t>
          </a:r>
        </a:p>
      </dgm:t>
    </dgm:pt>
    <dgm:pt modelId="{ACFC1999-49B2-4DFE-ADD4-854FE86C7147}" type="parTrans" cxnId="{1062BFC2-32F4-4CED-B853-2F85473DF93A}">
      <dgm:prSet/>
      <dgm:spPr/>
      <dgm:t>
        <a:bodyPr/>
        <a:lstStyle/>
        <a:p>
          <a:endParaRPr lang="en-US"/>
        </a:p>
      </dgm:t>
    </dgm:pt>
    <dgm:pt modelId="{609524C8-A6E3-44B7-AB34-E0793C03C0AF}" type="sibTrans" cxnId="{1062BFC2-32F4-4CED-B853-2F85473DF93A}">
      <dgm:prSet/>
      <dgm:spPr/>
      <dgm:t>
        <a:bodyPr/>
        <a:lstStyle/>
        <a:p>
          <a:endParaRPr lang="en-US"/>
        </a:p>
      </dgm:t>
    </dgm:pt>
    <dgm:pt modelId="{228CE1D9-E827-4471-84AF-B9B9C8A25B28}">
      <dgm:prSet phldrT="[Text]"/>
      <dgm:spPr>
        <a:solidFill>
          <a:srgbClr val="13BDC8"/>
        </a:solidFill>
      </dgm:spPr>
      <dgm:t>
        <a:bodyPr/>
        <a:lstStyle/>
        <a:p>
          <a:r>
            <a:rPr lang="en-US" b="0" i="0" dirty="0">
              <a:latin typeface="Arial" charset="0"/>
              <a:ea typeface="Arial" charset="0"/>
              <a:cs typeface="Arial" charset="0"/>
            </a:rPr>
            <a:t>Check Alignment</a:t>
          </a:r>
        </a:p>
      </dgm:t>
    </dgm:pt>
    <dgm:pt modelId="{54A070CF-96A6-4DAA-8A37-8FAE0A690615}" type="parTrans" cxnId="{00D6EC07-E1B2-431E-893B-1218CD5CE397}">
      <dgm:prSet/>
      <dgm:spPr/>
      <dgm:t>
        <a:bodyPr/>
        <a:lstStyle/>
        <a:p>
          <a:endParaRPr lang="en-US"/>
        </a:p>
      </dgm:t>
    </dgm:pt>
    <dgm:pt modelId="{E8FBA704-2DA9-40F7-AFF8-9F64A37916B3}" type="sibTrans" cxnId="{00D6EC07-E1B2-431E-893B-1218CD5CE397}">
      <dgm:prSet/>
      <dgm:spPr/>
      <dgm:t>
        <a:bodyPr/>
        <a:lstStyle/>
        <a:p>
          <a:endParaRPr lang="en-US"/>
        </a:p>
      </dgm:t>
    </dgm:pt>
    <dgm:pt modelId="{7F2CED4F-2F21-C544-91C5-E0701D96EEB4}">
      <dgm:prSet phldrT="[Text]"/>
      <dgm:spPr>
        <a:solidFill>
          <a:srgbClr val="13BDC8"/>
        </a:solidFill>
      </dgm:spPr>
      <dgm:t>
        <a:bodyPr/>
        <a:lstStyle/>
        <a:p>
          <a:r>
            <a:rPr lang="en-US" b="0" i="0" dirty="0">
              <a:latin typeface="Arial" charset="0"/>
              <a:ea typeface="Arial" charset="0"/>
              <a:cs typeface="Arial" charset="0"/>
            </a:rPr>
            <a:t>Confirm Resource Matching</a:t>
          </a:r>
        </a:p>
      </dgm:t>
    </dgm:pt>
    <dgm:pt modelId="{A4ABB5D1-2A78-5C46-AB25-464F459DC7ED}" type="parTrans" cxnId="{13BCD071-9160-054F-BA8A-1694344291A7}">
      <dgm:prSet/>
      <dgm:spPr/>
      <dgm:t>
        <a:bodyPr/>
        <a:lstStyle/>
        <a:p>
          <a:endParaRPr lang="en-US"/>
        </a:p>
      </dgm:t>
    </dgm:pt>
    <dgm:pt modelId="{78BAA182-D94D-B243-B546-12857E1EF208}" type="sibTrans" cxnId="{13BCD071-9160-054F-BA8A-1694344291A7}">
      <dgm:prSet/>
      <dgm:spPr/>
      <dgm:t>
        <a:bodyPr/>
        <a:lstStyle/>
        <a:p>
          <a:endParaRPr lang="en-US"/>
        </a:p>
      </dgm:t>
    </dgm:pt>
    <dgm:pt modelId="{EABA973D-CEFD-4BD0-8DD7-7D5E44F7998A}" type="pres">
      <dgm:prSet presAssocID="{D78ECA47-A9E7-4C37-8D1F-2A44BF434218}" presName="CompostProcess" presStyleCnt="0">
        <dgm:presLayoutVars>
          <dgm:dir/>
          <dgm:resizeHandles val="exact"/>
        </dgm:presLayoutVars>
      </dgm:prSet>
      <dgm:spPr/>
    </dgm:pt>
    <dgm:pt modelId="{443D59E2-2199-41E1-8DF2-0A02A546911F}" type="pres">
      <dgm:prSet presAssocID="{D78ECA47-A9E7-4C37-8D1F-2A44BF434218}" presName="arrow" presStyleLbl="bgShp" presStyleIdx="0" presStyleCnt="1" custLinFactNeighborX="462"/>
      <dgm:spPr>
        <a:solidFill>
          <a:srgbClr val="13BDC8">
            <a:alpha val="26000"/>
          </a:srgbClr>
        </a:solidFill>
      </dgm:spPr>
    </dgm:pt>
    <dgm:pt modelId="{009343EF-C45A-4A0F-B253-63D942E60402}" type="pres">
      <dgm:prSet presAssocID="{D78ECA47-A9E7-4C37-8D1F-2A44BF434218}" presName="linearProcess" presStyleCnt="0"/>
      <dgm:spPr/>
    </dgm:pt>
    <dgm:pt modelId="{AB85B2E4-1827-4F24-983E-FDB4A9B921B4}" type="pres">
      <dgm:prSet presAssocID="{5D55C6FF-A218-401A-8889-AE11E03B3C68}" presName="textNode" presStyleLbl="node1" presStyleIdx="0" presStyleCnt="3">
        <dgm:presLayoutVars>
          <dgm:bulletEnabled val="1"/>
        </dgm:presLayoutVars>
      </dgm:prSet>
      <dgm:spPr/>
    </dgm:pt>
    <dgm:pt modelId="{9921B1F7-E634-4AC6-988E-87364B35B826}" type="pres">
      <dgm:prSet presAssocID="{609524C8-A6E3-44B7-AB34-E0793C03C0AF}" presName="sibTrans" presStyleCnt="0"/>
      <dgm:spPr/>
    </dgm:pt>
    <dgm:pt modelId="{9F467FB9-F59C-4B21-9E91-F18EC6C967D6}" type="pres">
      <dgm:prSet presAssocID="{228CE1D9-E827-4471-84AF-B9B9C8A25B28}" presName="textNode" presStyleLbl="node1" presStyleIdx="1" presStyleCnt="3" custLinFactNeighborX="-2983" custLinFactNeighborY="-1071">
        <dgm:presLayoutVars>
          <dgm:bulletEnabled val="1"/>
        </dgm:presLayoutVars>
      </dgm:prSet>
      <dgm:spPr/>
    </dgm:pt>
    <dgm:pt modelId="{56DDF8EB-A110-E547-B7BA-9D6E6D5637C9}" type="pres">
      <dgm:prSet presAssocID="{E8FBA704-2DA9-40F7-AFF8-9F64A37916B3}" presName="sibTrans" presStyleCnt="0"/>
      <dgm:spPr/>
    </dgm:pt>
    <dgm:pt modelId="{574CA9EC-AE92-1B40-9717-E18EF8B24625}" type="pres">
      <dgm:prSet presAssocID="{7F2CED4F-2F21-C544-91C5-E0701D96EEB4}" presName="textNode" presStyleLbl="node1" presStyleIdx="2" presStyleCnt="3">
        <dgm:presLayoutVars>
          <dgm:bulletEnabled val="1"/>
        </dgm:presLayoutVars>
      </dgm:prSet>
      <dgm:spPr/>
    </dgm:pt>
  </dgm:ptLst>
  <dgm:cxnLst>
    <dgm:cxn modelId="{00D6EC07-E1B2-431E-893B-1218CD5CE397}" srcId="{D78ECA47-A9E7-4C37-8D1F-2A44BF434218}" destId="{228CE1D9-E827-4471-84AF-B9B9C8A25B28}" srcOrd="1" destOrd="0" parTransId="{54A070CF-96A6-4DAA-8A37-8FAE0A690615}" sibTransId="{E8FBA704-2DA9-40F7-AFF8-9F64A37916B3}"/>
    <dgm:cxn modelId="{11063217-C04B-5942-8FEF-E8C4A54F62DC}" type="presOf" srcId="{5D55C6FF-A218-401A-8889-AE11E03B3C68}" destId="{AB85B2E4-1827-4F24-983E-FDB4A9B921B4}" srcOrd="0" destOrd="0" presId="urn:microsoft.com/office/officeart/2005/8/layout/hProcess9"/>
    <dgm:cxn modelId="{B1E3BB1C-FC09-0340-9268-814E4979B38B}" type="presOf" srcId="{228CE1D9-E827-4471-84AF-B9B9C8A25B28}" destId="{9F467FB9-F59C-4B21-9E91-F18EC6C967D6}" srcOrd="0" destOrd="0" presId="urn:microsoft.com/office/officeart/2005/8/layout/hProcess9"/>
    <dgm:cxn modelId="{C23F201E-7EC2-DD4E-9185-63CACFAD4380}" type="presOf" srcId="{7F2CED4F-2F21-C544-91C5-E0701D96EEB4}" destId="{574CA9EC-AE92-1B40-9717-E18EF8B24625}" srcOrd="0" destOrd="0" presId="urn:microsoft.com/office/officeart/2005/8/layout/hProcess9"/>
    <dgm:cxn modelId="{13BCD071-9160-054F-BA8A-1694344291A7}" srcId="{D78ECA47-A9E7-4C37-8D1F-2A44BF434218}" destId="{7F2CED4F-2F21-C544-91C5-E0701D96EEB4}" srcOrd="2" destOrd="0" parTransId="{A4ABB5D1-2A78-5C46-AB25-464F459DC7ED}" sibTransId="{78BAA182-D94D-B243-B546-12857E1EF208}"/>
    <dgm:cxn modelId="{2A182596-4082-5945-BA62-B8D3423C068D}" type="presOf" srcId="{D78ECA47-A9E7-4C37-8D1F-2A44BF434218}" destId="{EABA973D-CEFD-4BD0-8DD7-7D5E44F7998A}" srcOrd="0" destOrd="0" presId="urn:microsoft.com/office/officeart/2005/8/layout/hProcess9"/>
    <dgm:cxn modelId="{1062BFC2-32F4-4CED-B853-2F85473DF93A}" srcId="{D78ECA47-A9E7-4C37-8D1F-2A44BF434218}" destId="{5D55C6FF-A218-401A-8889-AE11E03B3C68}" srcOrd="0" destOrd="0" parTransId="{ACFC1999-49B2-4DFE-ADD4-854FE86C7147}" sibTransId="{609524C8-A6E3-44B7-AB34-E0793C03C0AF}"/>
    <dgm:cxn modelId="{AC2E2499-1049-2B45-B559-E139F3DAA0FE}" type="presParOf" srcId="{EABA973D-CEFD-4BD0-8DD7-7D5E44F7998A}" destId="{443D59E2-2199-41E1-8DF2-0A02A546911F}" srcOrd="0" destOrd="0" presId="urn:microsoft.com/office/officeart/2005/8/layout/hProcess9"/>
    <dgm:cxn modelId="{6E4B6862-94DA-8B43-951A-69090D73F650}" type="presParOf" srcId="{EABA973D-CEFD-4BD0-8DD7-7D5E44F7998A}" destId="{009343EF-C45A-4A0F-B253-63D942E60402}" srcOrd="1" destOrd="0" presId="urn:microsoft.com/office/officeart/2005/8/layout/hProcess9"/>
    <dgm:cxn modelId="{C7574D83-E602-5D43-8FFB-55B1F60B00E9}" type="presParOf" srcId="{009343EF-C45A-4A0F-B253-63D942E60402}" destId="{AB85B2E4-1827-4F24-983E-FDB4A9B921B4}" srcOrd="0" destOrd="0" presId="urn:microsoft.com/office/officeart/2005/8/layout/hProcess9"/>
    <dgm:cxn modelId="{D8E22D6B-C2CC-4840-825F-95337F4FE5E7}" type="presParOf" srcId="{009343EF-C45A-4A0F-B253-63D942E60402}" destId="{9921B1F7-E634-4AC6-988E-87364B35B826}" srcOrd="1" destOrd="0" presId="urn:microsoft.com/office/officeart/2005/8/layout/hProcess9"/>
    <dgm:cxn modelId="{8E7E8319-95EA-B944-8CAD-B639E79D8BA2}" type="presParOf" srcId="{009343EF-C45A-4A0F-B253-63D942E60402}" destId="{9F467FB9-F59C-4B21-9E91-F18EC6C967D6}" srcOrd="2" destOrd="0" presId="urn:microsoft.com/office/officeart/2005/8/layout/hProcess9"/>
    <dgm:cxn modelId="{3A46A85E-5FD4-DC4D-BC58-9721BEB8B72B}" type="presParOf" srcId="{009343EF-C45A-4A0F-B253-63D942E60402}" destId="{56DDF8EB-A110-E547-B7BA-9D6E6D5637C9}" srcOrd="3" destOrd="0" presId="urn:microsoft.com/office/officeart/2005/8/layout/hProcess9"/>
    <dgm:cxn modelId="{FC721E58-37F2-0448-BFDF-B889309BE398}" type="presParOf" srcId="{009343EF-C45A-4A0F-B253-63D942E60402}" destId="{574CA9EC-AE92-1B40-9717-E18EF8B24625}" srcOrd="4" destOrd="0" presId="urn:microsoft.com/office/officeart/2005/8/layout/hProcess9"/>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59E2-2199-41E1-8DF2-0A02A546911F}">
      <dsp:nvSpPr>
        <dsp:cNvPr id="0" name=""/>
        <dsp:cNvSpPr/>
      </dsp:nvSpPr>
      <dsp:spPr>
        <a:xfrm>
          <a:off x="479756" y="0"/>
          <a:ext cx="5166714" cy="4474029"/>
        </a:xfrm>
        <a:prstGeom prst="rightArrow">
          <a:avLst/>
        </a:prstGeom>
        <a:solidFill>
          <a:srgbClr val="13BDC8">
            <a:alpha val="26000"/>
          </a:srgbClr>
        </a:solidFill>
        <a:ln>
          <a:noFill/>
        </a:ln>
        <a:effectLst/>
      </dsp:spPr>
      <dsp:style>
        <a:lnRef idx="0">
          <a:scrgbClr r="0" g="0" b="0"/>
        </a:lnRef>
        <a:fillRef idx="1">
          <a:scrgbClr r="0" g="0" b="0"/>
        </a:fillRef>
        <a:effectRef idx="0">
          <a:scrgbClr r="0" g="0" b="0"/>
        </a:effectRef>
        <a:fontRef idx="minor"/>
      </dsp:style>
    </dsp:sp>
    <dsp:sp modelId="{AB85B2E4-1827-4F24-983E-FDB4A9B921B4}">
      <dsp:nvSpPr>
        <dsp:cNvPr id="0" name=""/>
        <dsp:cNvSpPr/>
      </dsp:nvSpPr>
      <dsp:spPr>
        <a:xfrm>
          <a:off x="6529" y="1342208"/>
          <a:ext cx="1956513" cy="1789611"/>
        </a:xfrm>
        <a:prstGeom prst="roundRect">
          <a:avLst/>
        </a:prstGeom>
        <a:solidFill>
          <a:srgbClr val="13BDC8"/>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dirty="0">
              <a:latin typeface="Arial" charset="0"/>
              <a:ea typeface="Arial" charset="0"/>
              <a:cs typeface="Arial" charset="0"/>
            </a:rPr>
            <a:t>Map Resources for Priorities</a:t>
          </a:r>
        </a:p>
      </dsp:txBody>
      <dsp:txXfrm>
        <a:off x="93891" y="1429570"/>
        <a:ext cx="1781789" cy="1614887"/>
      </dsp:txXfrm>
    </dsp:sp>
    <dsp:sp modelId="{9F467FB9-F59C-4B21-9E91-F18EC6C967D6}">
      <dsp:nvSpPr>
        <dsp:cNvPr id="0" name=""/>
        <dsp:cNvSpPr/>
      </dsp:nvSpPr>
      <dsp:spPr>
        <a:xfrm>
          <a:off x="2058065" y="1323041"/>
          <a:ext cx="1956513" cy="1789611"/>
        </a:xfrm>
        <a:prstGeom prst="roundRect">
          <a:avLst/>
        </a:prstGeom>
        <a:solidFill>
          <a:srgbClr val="13BDC8"/>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dirty="0">
              <a:latin typeface="Arial" charset="0"/>
              <a:ea typeface="Arial" charset="0"/>
              <a:cs typeface="Arial" charset="0"/>
            </a:rPr>
            <a:t>Check Alignment</a:t>
          </a:r>
        </a:p>
      </dsp:txBody>
      <dsp:txXfrm>
        <a:off x="2145427" y="1410403"/>
        <a:ext cx="1781789" cy="1614887"/>
      </dsp:txXfrm>
    </dsp:sp>
    <dsp:sp modelId="{574CA9EC-AE92-1B40-9717-E18EF8B24625}">
      <dsp:nvSpPr>
        <dsp:cNvPr id="0" name=""/>
        <dsp:cNvSpPr/>
      </dsp:nvSpPr>
      <dsp:spPr>
        <a:xfrm>
          <a:off x="4115445" y="1342208"/>
          <a:ext cx="1956513" cy="1789611"/>
        </a:xfrm>
        <a:prstGeom prst="roundRect">
          <a:avLst/>
        </a:prstGeom>
        <a:solidFill>
          <a:srgbClr val="13BDC8"/>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dirty="0">
              <a:latin typeface="Arial" charset="0"/>
              <a:ea typeface="Arial" charset="0"/>
              <a:cs typeface="Arial" charset="0"/>
            </a:rPr>
            <a:t>Confirm Resource Matching</a:t>
          </a:r>
        </a:p>
      </dsp:txBody>
      <dsp:txXfrm>
        <a:off x="4202807" y="1429570"/>
        <a:ext cx="1781789" cy="16148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dirty="0"/>
              <a:t>SWIFT Center Technical Assistance Practices</a:t>
            </a:r>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dirty="0"/>
              <a:t>SWIFT National Leadership Consortium</a:t>
            </a:r>
          </a:p>
          <a:p>
            <a:r>
              <a:rPr lang="en-US" dirty="0"/>
              <a:t>May 6-8, 2015</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71854ED-9D4F-4659-9A6D-9A1663A6674F}" type="slidenum">
              <a:rPr lang="en-US" smtClean="0"/>
              <a:t>‹#›</a:t>
            </a:fld>
            <a:endParaRPr lang="en-US"/>
          </a:p>
        </p:txBody>
      </p:sp>
    </p:spTree>
    <p:extLst>
      <p:ext uri="{BB962C8B-B14F-4D97-AF65-F5344CB8AC3E}">
        <p14:creationId xmlns:p14="http://schemas.microsoft.com/office/powerpoint/2010/main" val="182647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46AC25-23E0-1B4E-A368-835C85E6077F}" type="datetimeFigureOut">
              <a:rPr lang="en-US" smtClean="0"/>
              <a:t>10/16/2022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F238701-2E87-CA44-90EC-934127C41CFF}" type="slidenum">
              <a:rPr lang="en-US" smtClean="0"/>
              <a:t>‹#›</a:t>
            </a:fld>
            <a:endParaRPr lang="en-US"/>
          </a:p>
        </p:txBody>
      </p:sp>
    </p:spTree>
    <p:extLst>
      <p:ext uri="{BB962C8B-B14F-4D97-AF65-F5344CB8AC3E}">
        <p14:creationId xmlns:p14="http://schemas.microsoft.com/office/powerpoint/2010/main" val="1861386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38701-2E87-CA44-90EC-934127C41CFF}" type="slidenum">
              <a:rPr lang="en-US" smtClean="0"/>
              <a:t>1</a:t>
            </a:fld>
            <a:endParaRPr lang="en-US"/>
          </a:p>
        </p:txBody>
      </p:sp>
    </p:spTree>
    <p:extLst>
      <p:ext uri="{BB962C8B-B14F-4D97-AF65-F5344CB8AC3E}">
        <p14:creationId xmlns:p14="http://schemas.microsoft.com/office/powerpoint/2010/main" val="143546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11</a:t>
            </a:fld>
            <a:endParaRPr lang="en-US"/>
          </a:p>
        </p:txBody>
      </p:sp>
    </p:spTree>
    <p:extLst>
      <p:ext uri="{BB962C8B-B14F-4D97-AF65-F5344CB8AC3E}">
        <p14:creationId xmlns:p14="http://schemas.microsoft.com/office/powerpoint/2010/main" val="111027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12</a:t>
            </a:fld>
            <a:endParaRPr lang="en-US"/>
          </a:p>
        </p:txBody>
      </p:sp>
    </p:spTree>
    <p:extLst>
      <p:ext uri="{BB962C8B-B14F-4D97-AF65-F5344CB8AC3E}">
        <p14:creationId xmlns:p14="http://schemas.microsoft.com/office/powerpoint/2010/main" val="130649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38701-2E87-CA44-90EC-934127C41CFF}" type="slidenum">
              <a:rPr lang="en-US" smtClean="0"/>
              <a:t>13</a:t>
            </a:fld>
            <a:endParaRPr lang="en-US"/>
          </a:p>
        </p:txBody>
      </p:sp>
    </p:spTree>
    <p:extLst>
      <p:ext uri="{BB962C8B-B14F-4D97-AF65-F5344CB8AC3E}">
        <p14:creationId xmlns:p14="http://schemas.microsoft.com/office/powerpoint/2010/main" val="197777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40B54-FC57-9145-BE9D-F44966E1E0D8}" type="slidenum">
              <a:rPr lang="en-US" smtClean="0"/>
              <a:t>14</a:t>
            </a:fld>
            <a:endParaRPr lang="en-US"/>
          </a:p>
        </p:txBody>
      </p:sp>
    </p:spTree>
    <p:extLst>
      <p:ext uri="{BB962C8B-B14F-4D97-AF65-F5344CB8AC3E}">
        <p14:creationId xmlns:p14="http://schemas.microsoft.com/office/powerpoint/2010/main" val="1529922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15</a:t>
            </a:fld>
            <a:endParaRPr lang="en-US"/>
          </a:p>
        </p:txBody>
      </p:sp>
    </p:spTree>
    <p:extLst>
      <p:ext uri="{BB962C8B-B14F-4D97-AF65-F5344CB8AC3E}">
        <p14:creationId xmlns:p14="http://schemas.microsoft.com/office/powerpoint/2010/main" val="411586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40B54-FC57-9145-BE9D-F44966E1E0D8}" type="slidenum">
              <a:rPr lang="en-US" smtClean="0"/>
              <a:t>16</a:t>
            </a:fld>
            <a:endParaRPr lang="en-US"/>
          </a:p>
        </p:txBody>
      </p:sp>
    </p:spTree>
    <p:extLst>
      <p:ext uri="{BB962C8B-B14F-4D97-AF65-F5344CB8AC3E}">
        <p14:creationId xmlns:p14="http://schemas.microsoft.com/office/powerpoint/2010/main" val="81302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17</a:t>
            </a:fld>
            <a:endParaRPr lang="en-US"/>
          </a:p>
        </p:txBody>
      </p:sp>
    </p:spTree>
    <p:extLst>
      <p:ext uri="{BB962C8B-B14F-4D97-AF65-F5344CB8AC3E}">
        <p14:creationId xmlns:p14="http://schemas.microsoft.com/office/powerpoint/2010/main" val="72177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picture</a:t>
            </a:r>
          </a:p>
        </p:txBody>
      </p:sp>
      <p:sp>
        <p:nvSpPr>
          <p:cNvPr id="4" name="Slide Number Placeholder 3"/>
          <p:cNvSpPr>
            <a:spLocks noGrp="1"/>
          </p:cNvSpPr>
          <p:nvPr>
            <p:ph type="sldNum" sz="quarter" idx="10"/>
          </p:nvPr>
        </p:nvSpPr>
        <p:spPr/>
        <p:txBody>
          <a:bodyPr/>
          <a:lstStyle/>
          <a:p>
            <a:fld id="{7F540B54-FC57-9145-BE9D-F44966E1E0D8}" type="slidenum">
              <a:rPr lang="en-US" smtClean="0"/>
              <a:t>2</a:t>
            </a:fld>
            <a:endParaRPr lang="en-US"/>
          </a:p>
        </p:txBody>
      </p:sp>
    </p:spTree>
    <p:extLst>
      <p:ext uri="{BB962C8B-B14F-4D97-AF65-F5344CB8AC3E}">
        <p14:creationId xmlns:p14="http://schemas.microsoft.com/office/powerpoint/2010/main" val="207108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4</a:t>
            </a:fld>
            <a:endParaRPr lang="en-US"/>
          </a:p>
        </p:txBody>
      </p:sp>
    </p:spTree>
    <p:extLst>
      <p:ext uri="{BB962C8B-B14F-4D97-AF65-F5344CB8AC3E}">
        <p14:creationId xmlns:p14="http://schemas.microsoft.com/office/powerpoint/2010/main" val="8419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838989"/>
              </a:buClr>
            </a:pPr>
            <a:r>
              <a:rPr lang="en-US" dirty="0"/>
              <a:t>What are considered resources? </a:t>
            </a:r>
          </a:p>
          <a:p>
            <a:pPr>
              <a:buClr>
                <a:srgbClr val="838989"/>
              </a:buClr>
            </a:pPr>
            <a:endParaRPr lang="en-US" dirty="0">
              <a:solidFill>
                <a:srgbClr val="838989"/>
              </a:solidFill>
              <a:latin typeface="Gotham Book" charset="0"/>
              <a:ea typeface="Gotham Book" charset="0"/>
              <a:cs typeface="Gotham Book" charset="0"/>
            </a:endParaRPr>
          </a:p>
          <a:p>
            <a:pPr marL="171450" indent="-171450">
              <a:buClr>
                <a:srgbClr val="838989"/>
              </a:buClr>
              <a:buFont typeface="Arial" charset="0"/>
              <a:buChar char="•"/>
            </a:pPr>
            <a:r>
              <a:rPr lang="en-US" dirty="0">
                <a:solidFill>
                  <a:srgbClr val="838989"/>
                </a:solidFill>
                <a:latin typeface="Gotham Book" charset="0"/>
                <a:ea typeface="Gotham Book" charset="0"/>
                <a:cs typeface="Gotham Book" charset="0"/>
              </a:rPr>
              <a:t>In-district trainers or model teachers</a:t>
            </a:r>
          </a:p>
          <a:p>
            <a:pPr marL="171450" indent="-171450">
              <a:buClr>
                <a:srgbClr val="838989"/>
              </a:buClr>
              <a:buFont typeface="Arial" charset="0"/>
              <a:buChar char="•"/>
            </a:pPr>
            <a:endParaRPr lang="en-US" dirty="0">
              <a:solidFill>
                <a:srgbClr val="838989"/>
              </a:solidFill>
              <a:latin typeface="Gotham Book" charset="0"/>
              <a:ea typeface="Gotham Book" charset="0"/>
              <a:cs typeface="Gotham Book" charset="0"/>
            </a:endParaRPr>
          </a:p>
          <a:p>
            <a:pPr marL="171450" indent="-171450">
              <a:buClr>
                <a:srgbClr val="838989"/>
              </a:buClr>
              <a:buFont typeface="Arial" charset="0"/>
              <a:buChar char="•"/>
            </a:pPr>
            <a:r>
              <a:rPr lang="en-US" dirty="0">
                <a:solidFill>
                  <a:srgbClr val="838989"/>
                </a:solidFill>
                <a:latin typeface="Gotham Book" charset="0"/>
                <a:ea typeface="Gotham Book" charset="0"/>
                <a:cs typeface="Gotham Book" charset="0"/>
              </a:rPr>
              <a:t>State trainers</a:t>
            </a:r>
          </a:p>
          <a:p>
            <a:pPr marL="171450" indent="-171450">
              <a:buClr>
                <a:srgbClr val="838989"/>
              </a:buClr>
              <a:buFont typeface="Arial" charset="0"/>
              <a:buChar char="•"/>
            </a:pPr>
            <a:endParaRPr lang="en-US" dirty="0">
              <a:solidFill>
                <a:srgbClr val="838989"/>
              </a:solidFill>
              <a:latin typeface="Gotham Book" charset="0"/>
              <a:ea typeface="Gotham Book" charset="0"/>
              <a:cs typeface="Gotham Book" charset="0"/>
            </a:endParaRPr>
          </a:p>
          <a:p>
            <a:pPr marL="171450" indent="-171450">
              <a:buClr>
                <a:srgbClr val="838989"/>
              </a:buClr>
              <a:buFont typeface="Arial" charset="0"/>
              <a:buChar char="•"/>
            </a:pPr>
            <a:r>
              <a:rPr lang="en-US" dirty="0">
                <a:solidFill>
                  <a:srgbClr val="838989"/>
                </a:solidFill>
                <a:latin typeface="Gotham Book" charset="0"/>
                <a:ea typeface="Gotham Book" charset="0"/>
                <a:cs typeface="Gotham Book" charset="0"/>
              </a:rPr>
              <a:t>State Professional Development offerings</a:t>
            </a:r>
          </a:p>
          <a:p>
            <a:pPr marL="171450" indent="-171450">
              <a:buClr>
                <a:srgbClr val="838989"/>
              </a:buClr>
              <a:buFont typeface="Arial" charset="0"/>
              <a:buChar char="•"/>
            </a:pPr>
            <a:endParaRPr lang="en-US" dirty="0">
              <a:solidFill>
                <a:srgbClr val="838989"/>
              </a:solidFill>
              <a:latin typeface="Gotham Book" charset="0"/>
              <a:ea typeface="Gotham Book" charset="0"/>
              <a:cs typeface="Gotham Book" charset="0"/>
            </a:endParaRPr>
          </a:p>
          <a:p>
            <a:pPr marL="171450" indent="-171450">
              <a:buClr>
                <a:srgbClr val="838989"/>
              </a:buClr>
              <a:buFont typeface="Arial" charset="0"/>
              <a:buChar char="•"/>
            </a:pPr>
            <a:r>
              <a:rPr lang="en-US" dirty="0">
                <a:solidFill>
                  <a:srgbClr val="838989"/>
                </a:solidFill>
                <a:latin typeface="Gotham Book" charset="0"/>
                <a:ea typeface="Gotham Book" charset="0"/>
                <a:cs typeface="Gotham Book" charset="0"/>
              </a:rPr>
              <a:t>People, services, or materials that are available through State or National organizations</a:t>
            </a:r>
          </a:p>
          <a:p>
            <a:pPr marL="171450" indent="-171450">
              <a:buClr>
                <a:srgbClr val="838989"/>
              </a:buClr>
              <a:buFont typeface="Arial" charset="0"/>
              <a:buChar char="•"/>
            </a:pPr>
            <a:endParaRPr lang="en-US" dirty="0">
              <a:solidFill>
                <a:srgbClr val="838989"/>
              </a:solidFill>
              <a:latin typeface="Gotham Book" charset="0"/>
              <a:ea typeface="Gotham Book" charset="0"/>
              <a:cs typeface="Gotham Book" charset="0"/>
            </a:endParaRPr>
          </a:p>
          <a:p>
            <a:pPr marL="171450" indent="-171450">
              <a:buClr>
                <a:srgbClr val="838989"/>
              </a:buClr>
              <a:buFont typeface="Arial" charset="0"/>
              <a:buChar char="•"/>
            </a:pPr>
            <a:r>
              <a:rPr lang="en-US" dirty="0">
                <a:solidFill>
                  <a:srgbClr val="838989"/>
                </a:solidFill>
                <a:latin typeface="Gotham Book" charset="0"/>
                <a:ea typeface="Gotham Book" charset="0"/>
                <a:cs typeface="Gotham Book" charset="0"/>
              </a:rPr>
              <a:t>National services through Technical Assistance Centers or private organizations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238701-2E87-CA44-90EC-934127C41CFF}" type="slidenum">
              <a:rPr lang="en-US" smtClean="0"/>
              <a:t>5</a:t>
            </a:fld>
            <a:endParaRPr lang="en-US"/>
          </a:p>
        </p:txBody>
      </p:sp>
    </p:spTree>
    <p:extLst>
      <p:ext uri="{BB962C8B-B14F-4D97-AF65-F5344CB8AC3E}">
        <p14:creationId xmlns:p14="http://schemas.microsoft.com/office/powerpoint/2010/main" val="29287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Norms:</a:t>
            </a:r>
          </a:p>
          <a:p>
            <a:endParaRPr lang="en-US" dirty="0"/>
          </a:p>
          <a:p>
            <a:r>
              <a:rPr lang="en-US" dirty="0"/>
              <a:t>In what ways do we need to conduct ourselves in order for us to be most productive and engaged in this work?</a:t>
            </a:r>
          </a:p>
          <a:p>
            <a:endParaRPr lang="en-US" dirty="0"/>
          </a:p>
          <a:p>
            <a:r>
              <a:rPr lang="en-US" dirty="0"/>
              <a:t>Review</a:t>
            </a:r>
            <a:r>
              <a:rPr lang="en-US" baseline="0" dirty="0"/>
              <a:t> or create roles:</a:t>
            </a:r>
          </a:p>
          <a:p>
            <a:pPr marL="457200" indent="-457200">
              <a:buFont typeface="Arial" charset="0"/>
              <a:buChar char="•"/>
            </a:pPr>
            <a:r>
              <a:rPr lang="en-US" sz="1200" dirty="0">
                <a:latin typeface="Gotham Medium" charset="0"/>
                <a:ea typeface="Gotham Medium" charset="0"/>
                <a:cs typeface="Gotham Medium" charset="0"/>
              </a:rPr>
              <a:t>Note Taker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Timekeeper?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Observer?</a:t>
            </a:r>
          </a:p>
          <a:p>
            <a:endParaRPr lang="en-US" sz="1200" dirty="0">
              <a:latin typeface="Gotham Medium" charset="0"/>
              <a:ea typeface="Gotham Medium" charset="0"/>
              <a:cs typeface="Gotham Medium" charset="0"/>
            </a:endParaRPr>
          </a:p>
          <a:p>
            <a:pPr marL="457200" indent="-457200">
              <a:buFont typeface="Arial" charset="0"/>
              <a:buChar char="•"/>
            </a:pPr>
            <a:r>
              <a:rPr lang="en-US" sz="1200" dirty="0">
                <a:latin typeface="Gotham Medium" charset="0"/>
                <a:ea typeface="Gotham Medium" charset="0"/>
                <a:cs typeface="Gotham Medium" charset="0"/>
              </a:rPr>
              <a:t>Jargon buster?</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6</a:t>
            </a:fld>
            <a:endParaRPr lang="en-US"/>
          </a:p>
        </p:txBody>
      </p:sp>
    </p:spTree>
    <p:extLst>
      <p:ext uri="{BB962C8B-B14F-4D97-AF65-F5344CB8AC3E}">
        <p14:creationId xmlns:p14="http://schemas.microsoft.com/office/powerpoint/2010/main" val="101516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7</a:t>
            </a:fld>
            <a:endParaRPr lang="en-US"/>
          </a:p>
        </p:txBody>
      </p:sp>
    </p:spTree>
    <p:extLst>
      <p:ext uri="{BB962C8B-B14F-4D97-AF65-F5344CB8AC3E}">
        <p14:creationId xmlns:p14="http://schemas.microsoft.com/office/powerpoint/2010/main" val="209280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Gotham Medium" charset="0"/>
                <a:ea typeface="Gotham Medium" charset="0"/>
                <a:cs typeface="Gotham Medium" charset="0"/>
              </a:rPr>
              <a:t>What do we know exists related to each identified priority?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Gotham Medium" charset="0"/>
              <a:ea typeface="Gotham Medium" charset="0"/>
              <a:cs typeface="Gotham Medium" charset="0"/>
            </a:endParaRPr>
          </a:p>
          <a:p>
            <a:pPr marL="171450" indent="-171450">
              <a:buFont typeface="Arial" charset="0"/>
              <a:buChar char="•"/>
            </a:pPr>
            <a:r>
              <a:rPr lang="en-US" sz="1200" dirty="0">
                <a:latin typeface="Gotham Book" charset="0"/>
                <a:ea typeface="Gotham Book" charset="0"/>
                <a:cs typeface="Gotham Book" charset="0"/>
              </a:rPr>
              <a:t>Generate possibilities.</a:t>
            </a:r>
          </a:p>
          <a:p>
            <a:pPr marL="171450" indent="-171450">
              <a:buFont typeface="Arial" charset="0"/>
              <a:buChar char="•"/>
            </a:pPr>
            <a:endParaRPr lang="en-US" sz="1200" dirty="0">
              <a:latin typeface="Gotham Book" charset="0"/>
              <a:ea typeface="Gotham Book" charset="0"/>
              <a:cs typeface="Gotham Book" charset="0"/>
            </a:endParaRPr>
          </a:p>
          <a:p>
            <a:pPr marL="171450" indent="-171450">
              <a:buFont typeface="Arial" charset="0"/>
              <a:buChar char="•"/>
            </a:pPr>
            <a:r>
              <a:rPr lang="en-US" sz="1200" dirty="0">
                <a:latin typeface="Gotham Book" charset="0"/>
                <a:ea typeface="Gotham Book" charset="0"/>
                <a:cs typeface="Gotham Book" charset="0"/>
              </a:rPr>
              <a:t>Refrain from evaluating.</a:t>
            </a:r>
          </a:p>
          <a:p>
            <a:pPr marL="171450" indent="-171450">
              <a:buFont typeface="Arial" charset="0"/>
              <a:buChar char="•"/>
            </a:pPr>
            <a:endParaRPr lang="en-US" sz="1200" dirty="0">
              <a:latin typeface="Gotham Book" charset="0"/>
              <a:ea typeface="Gotham Book" charset="0"/>
              <a:cs typeface="Gotham Book" charset="0"/>
            </a:endParaRPr>
          </a:p>
          <a:p>
            <a:pPr marL="171450" indent="-171450">
              <a:buFont typeface="Arial" charset="0"/>
              <a:buChar char="•"/>
            </a:pPr>
            <a:r>
              <a:rPr lang="en-US" sz="1200" dirty="0">
                <a:latin typeface="Gotham Book" charset="0"/>
                <a:ea typeface="Gotham Book" charset="0"/>
                <a:cs typeface="Gotham Book" charset="0"/>
              </a:rPr>
              <a:t>Capitalize on collective knowledge of in-district, in-state, and national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Gotham Medium" charset="0"/>
              <a:ea typeface="Gotham Medium" charset="0"/>
              <a:cs typeface="Gotham Medium" charset="0"/>
            </a:endParaRPr>
          </a:p>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8</a:t>
            </a:fld>
            <a:endParaRPr lang="en-US"/>
          </a:p>
        </p:txBody>
      </p:sp>
    </p:spTree>
    <p:extLst>
      <p:ext uri="{BB962C8B-B14F-4D97-AF65-F5344CB8AC3E}">
        <p14:creationId xmlns:p14="http://schemas.microsoft.com/office/powerpoint/2010/main" val="115781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know exists related to each identified priority?</a:t>
            </a:r>
          </a:p>
          <a:p>
            <a:endParaRPr lang="en-US" dirty="0"/>
          </a:p>
          <a:p>
            <a:pPr marL="171450" indent="-171450">
              <a:buFont typeface="Arial" charset="0"/>
              <a:buChar char="•"/>
            </a:pPr>
            <a:r>
              <a:rPr lang="en-US" sz="1200" dirty="0">
                <a:latin typeface="Gotham Book" charset="0"/>
                <a:ea typeface="Gotham Book" charset="0"/>
                <a:cs typeface="Gotham Book" charset="0"/>
              </a:rPr>
              <a:t>Generate possibilities.</a:t>
            </a:r>
          </a:p>
          <a:p>
            <a:pPr marL="171450" indent="-171450">
              <a:buFont typeface="Arial" charset="0"/>
              <a:buChar char="•"/>
            </a:pPr>
            <a:endParaRPr lang="en-US" sz="1200" dirty="0">
              <a:latin typeface="Gotham Book" charset="0"/>
              <a:ea typeface="Gotham Book" charset="0"/>
              <a:cs typeface="Gotham Book" charset="0"/>
            </a:endParaRPr>
          </a:p>
          <a:p>
            <a:pPr marL="171450" indent="-171450">
              <a:buFont typeface="Arial" charset="0"/>
              <a:buChar char="•"/>
            </a:pPr>
            <a:r>
              <a:rPr lang="en-US" sz="1200" dirty="0">
                <a:latin typeface="Gotham Book" charset="0"/>
                <a:ea typeface="Gotham Book" charset="0"/>
                <a:cs typeface="Gotham Book" charset="0"/>
              </a:rPr>
              <a:t>Refrain from evaluating.</a:t>
            </a:r>
          </a:p>
          <a:p>
            <a:pPr marL="171450" indent="-171450">
              <a:buFont typeface="Arial" charset="0"/>
              <a:buChar char="•"/>
            </a:pPr>
            <a:endParaRPr lang="en-US" sz="1200" dirty="0">
              <a:latin typeface="Gotham Book" charset="0"/>
              <a:ea typeface="Gotham Book" charset="0"/>
              <a:cs typeface="Gotham Book" charset="0"/>
            </a:endParaRPr>
          </a:p>
          <a:p>
            <a:pPr marL="171450" indent="-171450">
              <a:buFont typeface="Arial" charset="0"/>
              <a:buChar char="•"/>
            </a:pPr>
            <a:r>
              <a:rPr lang="en-US" sz="1200" dirty="0">
                <a:latin typeface="Gotham Book" charset="0"/>
                <a:ea typeface="Gotham Book" charset="0"/>
                <a:cs typeface="Gotham Book" charset="0"/>
              </a:rPr>
              <a:t>Capitalize on collective knowledge of in-district, in-state, and national resources.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F238701-2E87-CA44-90EC-934127C41CFF}" type="slidenum">
              <a:rPr lang="en-US" smtClean="0"/>
              <a:t>9</a:t>
            </a:fld>
            <a:endParaRPr lang="en-US"/>
          </a:p>
        </p:txBody>
      </p:sp>
    </p:spTree>
    <p:extLst>
      <p:ext uri="{BB962C8B-B14F-4D97-AF65-F5344CB8AC3E}">
        <p14:creationId xmlns:p14="http://schemas.microsoft.com/office/powerpoint/2010/main" val="180816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10</a:t>
            </a:fld>
            <a:endParaRPr lang="en-US"/>
          </a:p>
        </p:txBody>
      </p:sp>
    </p:spTree>
    <p:extLst>
      <p:ext uri="{BB962C8B-B14F-4D97-AF65-F5344CB8AC3E}">
        <p14:creationId xmlns:p14="http://schemas.microsoft.com/office/powerpoint/2010/main" val="751915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green">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047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60193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Red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DB2A26"/>
          </a:solidFill>
          <a:ln>
            <a:solidFill>
              <a:srgbClr val="DB2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00329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reen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047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204881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3194C8-C32B-0F4B-AD4E-5495AD0536A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6EE0-0276-A64D-8B83-9C96F6F2DD5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194C8-C32B-0F4B-AD4E-5495AD0536A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6EE0-0276-A64D-8B83-9C96F6F2DD5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194C8-C32B-0F4B-AD4E-5495AD0536A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6EE0-0276-A64D-8B83-9C96F6F2DD5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194C8-C32B-0F4B-AD4E-5495AD0536AB}"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B6EE0-0276-A64D-8B83-9C96F6F2DD5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3194C8-C32B-0F4B-AD4E-5495AD0536AB}"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B6EE0-0276-A64D-8B83-9C96F6F2DD5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3194C8-C32B-0F4B-AD4E-5495AD0536AB}"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B6EE0-0276-A64D-8B83-9C96F6F2DD5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194C8-C32B-0F4B-AD4E-5495AD0536AB}"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B6EE0-0276-A64D-8B83-9C96F6F2DD5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194C8-C32B-0F4B-AD4E-5495AD0536AB}"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B6EE0-0276-A64D-8B83-9C96F6F2DD5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eal">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545477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194C8-C32B-0F4B-AD4E-5495AD0536AB}"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B6EE0-0276-A64D-8B83-9C96F6F2DD5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194C8-C32B-0F4B-AD4E-5495AD0536A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6EE0-0276-A64D-8B83-9C96F6F2DD5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194C8-C32B-0F4B-AD4E-5495AD0536AB}"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B6EE0-0276-A64D-8B83-9C96F6F2DD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Red">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DB2A26"/>
          </a:solidFill>
          <a:ln>
            <a:solidFill>
              <a:srgbClr val="DB2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7796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Gold">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41593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rpl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43202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0F3D59"/>
          </a:solidFill>
          <a:ln>
            <a:solidFill>
              <a:srgbClr val="0F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40642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old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39132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eal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22480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rple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0248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83194C8-C32B-0F4B-AD4E-5495AD0536AB}" type="datetimeFigureOut">
              <a:rPr lang="en-US" smtClean="0"/>
              <a:t>10/16/2022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2CB6EE0-0276-A64D-8B83-9C96F6F2DD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emf"/><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swiftschools.org/sites/default/files/RMMUseItDistrictForm.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hyperlink" Target="http://www.swiftschools.org/sites/default/files/RMMUseItStateForm.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5B94-31EF-E976-D638-637346EED444}"/>
              </a:ext>
            </a:extLst>
          </p:cNvPr>
          <p:cNvSpPr>
            <a:spLocks noGrp="1"/>
          </p:cNvSpPr>
          <p:nvPr>
            <p:ph type="ctrTitle"/>
          </p:nvPr>
        </p:nvSpPr>
        <p:spPr>
          <a:xfrm>
            <a:off x="685800" y="-1927225"/>
            <a:ext cx="7848600" cy="1927225"/>
          </a:xfrm>
        </p:spPr>
        <p:txBody>
          <a:bodyPr vert="horz" lIns="91440" tIns="45720" rIns="91440" bIns="45720" rtlCol="0" anchor="b">
            <a:noAutofit/>
          </a:bodyPr>
          <a:lstStyle/>
          <a:p>
            <a:r>
              <a:rPr lang="en-US" dirty="0"/>
              <a:t>Title Slide</a:t>
            </a:r>
          </a:p>
        </p:txBody>
      </p:sp>
      <p:pic>
        <p:nvPicPr>
          <p:cNvPr id="4" name="Picture 3" descr="Site Name&#10;Resource Mapping &amp; Matching&#10;DAT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52195" y="3727549"/>
            <a:ext cx="8365750" cy="1200329"/>
          </a:xfrm>
          <a:prstGeom prst="rect">
            <a:avLst/>
          </a:prstGeom>
          <a:noFill/>
        </p:spPr>
        <p:txBody>
          <a:bodyPr wrap="square" rtlCol="0">
            <a:spAutoFit/>
          </a:bodyPr>
          <a:lstStyle/>
          <a:p>
            <a:pPr algn="ctr"/>
            <a:r>
              <a:rPr lang="en-US" sz="2400" dirty="0">
                <a:solidFill>
                  <a:schemeClr val="tx1">
                    <a:lumMod val="50000"/>
                    <a:lumOff val="50000"/>
                  </a:schemeClr>
                </a:solidFill>
                <a:latin typeface="Arial" charset="0"/>
                <a:ea typeface="Arial" charset="0"/>
                <a:cs typeface="Arial" charset="0"/>
              </a:rPr>
              <a:t>Site Name</a:t>
            </a:r>
          </a:p>
          <a:p>
            <a:pPr algn="ctr"/>
            <a:r>
              <a:rPr lang="en-US" sz="2400" dirty="0">
                <a:solidFill>
                  <a:schemeClr val="tx1">
                    <a:lumMod val="50000"/>
                    <a:lumOff val="50000"/>
                  </a:schemeClr>
                </a:solidFill>
                <a:latin typeface="Arial" charset="0"/>
                <a:ea typeface="Arial" charset="0"/>
                <a:cs typeface="Arial" charset="0"/>
              </a:rPr>
              <a:t>Resource Mapping &amp; Matching</a:t>
            </a:r>
          </a:p>
          <a:p>
            <a:pPr algn="ctr"/>
            <a:r>
              <a:rPr lang="en-US" sz="2400" dirty="0">
                <a:solidFill>
                  <a:schemeClr val="tx1">
                    <a:lumMod val="50000"/>
                    <a:lumOff val="50000"/>
                  </a:schemeClr>
                </a:solidFill>
                <a:latin typeface="Arial" charset="0"/>
                <a:ea typeface="Arial" charset="0"/>
                <a:cs typeface="Arial" charset="0"/>
              </a:rPr>
              <a:t>DATE</a:t>
            </a:r>
          </a:p>
        </p:txBody>
      </p:sp>
    </p:spTree>
    <p:extLst>
      <p:ext uri="{BB962C8B-B14F-4D97-AF65-F5344CB8AC3E}">
        <p14:creationId xmlns:p14="http://schemas.microsoft.com/office/powerpoint/2010/main" val="236991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474" y="2167501"/>
            <a:ext cx="91425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a:ln>
                  <a:noFill/>
                </a:ln>
                <a:solidFill>
                  <a:schemeClr val="bg1"/>
                </a:solidFill>
                <a:effectLst/>
                <a:uLnTx/>
                <a:uFillTx/>
                <a:latin typeface="Arial" charset="0"/>
                <a:ea typeface="Arial" charset="0"/>
                <a:cs typeface="Arial" charset="0"/>
              </a:rPr>
              <a:t>CHECK ALIGNMENT</a:t>
            </a:r>
          </a:p>
        </p:txBody>
      </p:sp>
    </p:spTree>
    <p:extLst>
      <p:ext uri="{BB962C8B-B14F-4D97-AF65-F5344CB8AC3E}">
        <p14:creationId xmlns:p14="http://schemas.microsoft.com/office/powerpoint/2010/main" val="92065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03024" y="384816"/>
            <a:ext cx="2953216" cy="4124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50000"/>
              </a:lnSpc>
              <a:spcBef>
                <a:spcPts val="120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Do the potential resources align with the vision for this priority? </a:t>
            </a:r>
          </a:p>
          <a:p>
            <a:pPr marL="0" marR="0" lvl="0" indent="0" algn="r" defTabSz="457200" rtl="0" eaLnBrk="1" fontAlgn="auto" latinLnBrk="0" hangingPunct="1">
              <a:lnSpc>
                <a:spcPct val="150000"/>
              </a:lnSpc>
              <a:spcBef>
                <a:spcPts val="120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Will they meet our need?</a:t>
            </a:r>
          </a:p>
        </p:txBody>
      </p:sp>
      <p:sp>
        <p:nvSpPr>
          <p:cNvPr id="6" name="Rectangle 5"/>
          <p:cNvSpPr/>
          <p:nvPr/>
        </p:nvSpPr>
        <p:spPr>
          <a:xfrm>
            <a:off x="3588595" y="305067"/>
            <a:ext cx="5555405" cy="7571303"/>
          </a:xfrm>
          <a:prstGeom prst="rect">
            <a:avLst/>
          </a:prstGeom>
        </p:spPr>
        <p:txBody>
          <a:bodyPr wrap="square">
            <a:spAutoFit/>
          </a:bodyPr>
          <a:lstStyle/>
          <a:p>
            <a:pPr marL="342900" marR="0" lvl="0" indent="-342900">
              <a:lnSpc>
                <a:spcPct val="150000"/>
              </a:lnSpc>
              <a:spcBef>
                <a:spcPts val="0"/>
              </a:spcBef>
              <a:spcAft>
                <a:spcPts val="0"/>
              </a:spcAft>
              <a:buFont typeface="Arial" charset="0"/>
              <a:buChar char="•"/>
            </a:pPr>
            <a:r>
              <a:rPr lang="en-US" sz="3600" dirty="0">
                <a:latin typeface="Arial" charset="0"/>
                <a:ea typeface="Arial" charset="0"/>
                <a:cs typeface="Arial" charset="0"/>
              </a:rPr>
              <a:t>Reflect.</a:t>
            </a:r>
          </a:p>
          <a:p>
            <a:pPr marL="342900" marR="0" lvl="0" indent="-342900">
              <a:lnSpc>
                <a:spcPct val="150000"/>
              </a:lnSpc>
              <a:spcBef>
                <a:spcPts val="0"/>
              </a:spcBef>
              <a:spcAft>
                <a:spcPts val="0"/>
              </a:spcAft>
              <a:buFont typeface="Arial" charset="0"/>
              <a:buChar char="•"/>
            </a:pPr>
            <a:endParaRPr lang="en-US" sz="3600" dirty="0">
              <a:latin typeface="Arial" charset="0"/>
              <a:ea typeface="Arial" charset="0"/>
              <a:cs typeface="Arial" charset="0"/>
            </a:endParaRPr>
          </a:p>
          <a:p>
            <a:pPr marL="342900" marR="0" lvl="0" indent="-342900">
              <a:lnSpc>
                <a:spcPct val="150000"/>
              </a:lnSpc>
              <a:spcBef>
                <a:spcPts val="0"/>
              </a:spcBef>
              <a:spcAft>
                <a:spcPts val="0"/>
              </a:spcAft>
              <a:buFont typeface="Arial" charset="0"/>
              <a:buChar char="•"/>
            </a:pPr>
            <a:r>
              <a:rPr lang="en-US" sz="3600" dirty="0">
                <a:latin typeface="Arial" charset="0"/>
                <a:ea typeface="Arial" charset="0"/>
                <a:cs typeface="Arial" charset="0"/>
              </a:rPr>
              <a:t>Ask questions for clarification or exploration.</a:t>
            </a:r>
          </a:p>
          <a:p>
            <a:pPr marL="342900" marR="0" lvl="0" indent="-342900">
              <a:lnSpc>
                <a:spcPct val="150000"/>
              </a:lnSpc>
              <a:spcBef>
                <a:spcPts val="0"/>
              </a:spcBef>
              <a:spcAft>
                <a:spcPts val="0"/>
              </a:spcAft>
              <a:buFont typeface="Arial" charset="0"/>
              <a:buChar char="•"/>
            </a:pPr>
            <a:endParaRPr lang="en-US" sz="3600" dirty="0">
              <a:latin typeface="Arial" charset="0"/>
              <a:ea typeface="Arial" charset="0"/>
              <a:cs typeface="Arial" charset="0"/>
            </a:endParaRPr>
          </a:p>
          <a:p>
            <a:pPr marL="342900" marR="0" lvl="0" indent="-342900">
              <a:lnSpc>
                <a:spcPct val="150000"/>
              </a:lnSpc>
              <a:spcBef>
                <a:spcPts val="0"/>
              </a:spcBef>
              <a:spcAft>
                <a:spcPts val="0"/>
              </a:spcAft>
              <a:buFont typeface="Arial" charset="0"/>
              <a:buChar char="•"/>
            </a:pPr>
            <a:r>
              <a:rPr lang="en-US" sz="3600" dirty="0">
                <a:latin typeface="Arial" charset="0"/>
                <a:ea typeface="Arial" charset="0"/>
                <a:cs typeface="Arial" charset="0"/>
              </a:rPr>
              <a:t>Discuss.</a:t>
            </a:r>
          </a:p>
          <a:p>
            <a:pPr marL="342900" marR="0" lvl="0" indent="-342900">
              <a:lnSpc>
                <a:spcPct val="150000"/>
              </a:lnSpc>
              <a:spcBef>
                <a:spcPts val="0"/>
              </a:spcBef>
              <a:spcAft>
                <a:spcPts val="0"/>
              </a:spcAft>
              <a:buFont typeface="Arial" charset="0"/>
              <a:buChar char="•"/>
            </a:pPr>
            <a:endParaRPr lang="en-US" sz="3600" dirty="0">
              <a:solidFill>
                <a:srgbClr val="838989"/>
              </a:solidFill>
              <a:latin typeface="Arial" charset="0"/>
              <a:ea typeface="Arial" charset="0"/>
              <a:cs typeface="Arial" charset="0"/>
            </a:endParaRPr>
          </a:p>
          <a:p>
            <a:pPr marL="342900" marR="0" lvl="0" indent="-342900">
              <a:lnSpc>
                <a:spcPct val="150000"/>
              </a:lnSpc>
              <a:spcBef>
                <a:spcPts val="0"/>
              </a:spcBef>
              <a:spcAft>
                <a:spcPts val="0"/>
              </a:spcAft>
              <a:buFont typeface="Arial" charset="0"/>
              <a:buChar char="•"/>
            </a:pPr>
            <a:endParaRPr lang="en-US" sz="3600" dirty="0">
              <a:solidFill>
                <a:srgbClr val="838989"/>
              </a:solidFill>
              <a:latin typeface="Arial" charset="0"/>
              <a:ea typeface="Arial" charset="0"/>
              <a:cs typeface="Arial" charset="0"/>
            </a:endParaRPr>
          </a:p>
        </p:txBody>
      </p:sp>
    </p:spTree>
    <p:extLst>
      <p:ext uri="{BB962C8B-B14F-4D97-AF65-F5344CB8AC3E}">
        <p14:creationId xmlns:p14="http://schemas.microsoft.com/office/powerpoint/2010/main" val="187363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474" y="2167501"/>
            <a:ext cx="91425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CONFIRM RESOURCE MATCHING</a:t>
            </a:r>
          </a:p>
        </p:txBody>
      </p:sp>
    </p:spTree>
    <p:extLst>
      <p:ext uri="{BB962C8B-B14F-4D97-AF65-F5344CB8AC3E}">
        <p14:creationId xmlns:p14="http://schemas.microsoft.com/office/powerpoint/2010/main" val="1685533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42398" y="952488"/>
            <a:ext cx="255482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Current Reality</a:t>
            </a:r>
          </a:p>
        </p:txBody>
      </p:sp>
      <p:sp>
        <p:nvSpPr>
          <p:cNvPr id="12" name="TextBox 11"/>
          <p:cNvSpPr txBox="1"/>
          <p:nvPr/>
        </p:nvSpPr>
        <p:spPr>
          <a:xfrm>
            <a:off x="52742" y="1385090"/>
            <a:ext cx="3020396" cy="3785652"/>
          </a:xfrm>
          <a:prstGeom prst="rect">
            <a:avLst/>
          </a:prstGeom>
          <a:noFill/>
        </p:spPr>
        <p:txBody>
          <a:bodyPr wrap="square" rtlCol="0">
            <a:spAutoFit/>
          </a:bodyPr>
          <a:lstStyle/>
          <a:p>
            <a:pPr algn="r"/>
            <a:r>
              <a:rPr lang="en-US" sz="4000" dirty="0">
                <a:solidFill>
                  <a:schemeClr val="bg1"/>
                </a:solidFill>
                <a:latin typeface="Arial" charset="0"/>
                <a:ea typeface="Arial" charset="0"/>
                <a:cs typeface="Arial" charset="0"/>
              </a:rPr>
              <a:t>Which resources will be matched to which priorities?</a:t>
            </a:r>
          </a:p>
        </p:txBody>
      </p:sp>
      <p:sp>
        <p:nvSpPr>
          <p:cNvPr id="7" name="Rectangle 6"/>
          <p:cNvSpPr/>
          <p:nvPr/>
        </p:nvSpPr>
        <p:spPr>
          <a:xfrm>
            <a:off x="3458045" y="797006"/>
            <a:ext cx="5281387" cy="5539978"/>
          </a:xfrm>
          <a:prstGeom prst="rect">
            <a:avLst/>
          </a:prstGeom>
        </p:spPr>
        <p:txBody>
          <a:bodyPr wrap="square">
            <a:spAutoFit/>
          </a:bodyPr>
          <a:lstStyle/>
          <a:p>
            <a:pPr marL="457200" indent="-457200">
              <a:buFont typeface="Arial" charset="0"/>
              <a:buChar char="•"/>
            </a:pPr>
            <a:r>
              <a:rPr lang="en-US" sz="3600" dirty="0">
                <a:latin typeface="Arial" charset="0"/>
                <a:ea typeface="Arial" charset="0"/>
                <a:cs typeface="Arial" charset="0"/>
              </a:rPr>
              <a:t>Highlight resources selected.</a:t>
            </a:r>
          </a:p>
          <a:p>
            <a:pPr marL="457200" indent="-457200">
              <a:buFont typeface="Arial" charset="0"/>
              <a:buChar char="•"/>
            </a:pPr>
            <a:endParaRPr lang="en-US" sz="3600" dirty="0">
              <a:latin typeface="Arial" charset="0"/>
              <a:ea typeface="Arial" charset="0"/>
              <a:cs typeface="Arial" charset="0"/>
            </a:endParaRPr>
          </a:p>
          <a:p>
            <a:pPr marL="457200" indent="-457200">
              <a:buFont typeface="Arial" charset="0"/>
              <a:buChar char="•"/>
            </a:pPr>
            <a:endParaRPr lang="en-US" sz="3600" dirty="0">
              <a:latin typeface="Arial" charset="0"/>
              <a:ea typeface="Arial" charset="0"/>
              <a:cs typeface="Arial" charset="0"/>
            </a:endParaRPr>
          </a:p>
          <a:p>
            <a:pPr marL="457200" indent="-457200">
              <a:buFont typeface="Arial" charset="0"/>
              <a:buChar char="•"/>
            </a:pPr>
            <a:endParaRPr lang="en-US" sz="3600" dirty="0">
              <a:latin typeface="Arial" charset="0"/>
              <a:ea typeface="Arial" charset="0"/>
              <a:cs typeface="Arial" charset="0"/>
            </a:endParaRPr>
          </a:p>
          <a:p>
            <a:pPr marL="457200" indent="-457200">
              <a:buFont typeface="Arial" charset="0"/>
              <a:buChar char="•"/>
            </a:pPr>
            <a:r>
              <a:rPr lang="en-US" sz="3600" dirty="0">
                <a:latin typeface="Arial" charset="0"/>
                <a:ea typeface="Arial" charset="0"/>
                <a:cs typeface="Arial" charset="0"/>
              </a:rPr>
              <a:t>Capture any notes that represent details, enhancements, or follow-up actions.</a:t>
            </a:r>
          </a:p>
          <a:p>
            <a:pPr marL="457200" indent="-457200">
              <a:buFont typeface="Arial" charset="0"/>
              <a:buChar char="•"/>
            </a:pPr>
            <a:endParaRPr lang="en-US" sz="3000" dirty="0">
              <a:latin typeface="Arial" charset="0"/>
              <a:ea typeface="Arial" charset="0"/>
              <a:cs typeface="Arial" charset="0"/>
            </a:endParaRPr>
          </a:p>
        </p:txBody>
      </p:sp>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3867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659007" y="2140205"/>
            <a:ext cx="582508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NEXT STEPS &amp; WRAP UP</a:t>
            </a:r>
          </a:p>
        </p:txBody>
      </p:sp>
    </p:spTree>
    <p:extLst>
      <p:ext uri="{BB962C8B-B14F-4D97-AF65-F5344CB8AC3E}">
        <p14:creationId xmlns:p14="http://schemas.microsoft.com/office/powerpoint/2010/main" val="40602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charset="0"/>
                <a:ea typeface="Arial" charset="0"/>
                <a:cs typeface="Arial" charset="0"/>
              </a:rPr>
              <a:t>Summarize &amp; Next Steps</a:t>
            </a:r>
          </a:p>
        </p:txBody>
      </p:sp>
      <p:sp>
        <p:nvSpPr>
          <p:cNvPr id="3" name="Content Placeholder 2"/>
          <p:cNvSpPr>
            <a:spLocks noGrp="1"/>
          </p:cNvSpPr>
          <p:nvPr>
            <p:ph idx="1"/>
          </p:nvPr>
        </p:nvSpPr>
        <p:spPr>
          <a:xfrm>
            <a:off x="457200" y="1600199"/>
            <a:ext cx="8229600" cy="5472113"/>
          </a:xfrm>
        </p:spPr>
        <p:txBody>
          <a:bodyPr>
            <a:normAutofit/>
          </a:bodyPr>
          <a:lstStyle/>
          <a:p>
            <a:pPr>
              <a:buFont typeface="Arial" charset="0"/>
              <a:buChar char="•"/>
            </a:pPr>
            <a:r>
              <a:rPr lang="en-US" dirty="0">
                <a:latin typeface="Arial" charset="0"/>
                <a:ea typeface="Arial" charset="0"/>
                <a:cs typeface="Arial" charset="0"/>
              </a:rPr>
              <a:t>Distribution of completed Resource Mapping &amp; Matching form</a:t>
            </a:r>
          </a:p>
          <a:p>
            <a:pPr lvl="1">
              <a:buFont typeface="Arial" charset="0"/>
              <a:buChar char="•"/>
            </a:pPr>
            <a:r>
              <a:rPr lang="en-US" dirty="0">
                <a:latin typeface="Arial" charset="0"/>
                <a:ea typeface="Arial" charset="0"/>
                <a:cs typeface="Arial" charset="0"/>
              </a:rPr>
              <a:t>Timeline:</a:t>
            </a:r>
          </a:p>
          <a:p>
            <a:pPr lvl="1">
              <a:buFont typeface="Arial" charset="0"/>
              <a:buChar char="•"/>
            </a:pPr>
            <a:endParaRPr lang="en-US" dirty="0">
              <a:latin typeface="Arial" charset="0"/>
              <a:ea typeface="Arial" charset="0"/>
              <a:cs typeface="Arial" charset="0"/>
            </a:endParaRPr>
          </a:p>
          <a:p>
            <a:pPr lvl="1">
              <a:buFont typeface="Arial" charset="0"/>
              <a:buChar char="•"/>
            </a:pPr>
            <a:endParaRPr lang="en-US" dirty="0">
              <a:latin typeface="Arial" charset="0"/>
              <a:ea typeface="Arial" charset="0"/>
              <a:cs typeface="Arial" charset="0"/>
            </a:endParaRPr>
          </a:p>
          <a:p>
            <a:r>
              <a:rPr lang="en-US" dirty="0">
                <a:latin typeface="Arial" charset="0"/>
                <a:ea typeface="Arial" charset="0"/>
                <a:cs typeface="Arial" charset="0"/>
              </a:rPr>
              <a:t>Distribution of notes</a:t>
            </a:r>
          </a:p>
          <a:p>
            <a:pPr lvl="1"/>
            <a:r>
              <a:rPr lang="en-US" dirty="0">
                <a:latin typeface="Arial" charset="0"/>
                <a:ea typeface="Arial" charset="0"/>
                <a:cs typeface="Arial" charset="0"/>
              </a:rPr>
              <a:t>Timeline:</a:t>
            </a:r>
          </a:p>
          <a:p>
            <a:pPr lvl="1"/>
            <a:endParaRPr lang="en-US" sz="2400" dirty="0">
              <a:latin typeface="Arial" charset="0"/>
              <a:ea typeface="Arial" charset="0"/>
              <a:cs typeface="Arial" charset="0"/>
            </a:endParaRPr>
          </a:p>
          <a:p>
            <a:r>
              <a:rPr lang="en-US" dirty="0">
                <a:latin typeface="Arial" charset="0"/>
                <a:ea typeface="Arial" charset="0"/>
                <a:cs typeface="Arial" charset="0"/>
              </a:rPr>
              <a:t>Review resource status at next State, District, or Building Team meeting</a:t>
            </a:r>
          </a:p>
          <a:p>
            <a:pPr lvl="1"/>
            <a:r>
              <a:rPr lang="en-US" dirty="0">
                <a:latin typeface="Arial" charset="0"/>
                <a:ea typeface="Arial" charset="0"/>
                <a:cs typeface="Arial" charset="0"/>
              </a:rPr>
              <a:t>Next Team Meeting:</a:t>
            </a:r>
          </a:p>
          <a:p>
            <a:pPr lvl="1"/>
            <a:endParaRPr lang="en-US" dirty="0">
              <a:latin typeface="Arial" charset="0"/>
              <a:ea typeface="Arial" charset="0"/>
              <a:cs typeface="Arial" charset="0"/>
            </a:endParaRPr>
          </a:p>
          <a:p>
            <a:pPr lvl="1"/>
            <a:endParaRPr lang="en-US" dirty="0">
              <a:latin typeface="Arial" charset="0"/>
              <a:ea typeface="Arial" charset="0"/>
              <a:cs typeface="Arial" charset="0"/>
            </a:endParaRPr>
          </a:p>
        </p:txBody>
      </p:sp>
      <p:pic>
        <p:nvPicPr>
          <p:cNvPr id="4" name="Picture 3" descr="SWIF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13" y="6228472"/>
            <a:ext cx="1801260" cy="475488"/>
          </a:xfrm>
          <a:prstGeom prst="rect">
            <a:avLst/>
          </a:prstGeom>
        </p:spPr>
      </p:pic>
    </p:spTree>
    <p:extLst>
      <p:ext uri="{BB962C8B-B14F-4D97-AF65-F5344CB8AC3E}">
        <p14:creationId xmlns:p14="http://schemas.microsoft.com/office/powerpoint/2010/main" val="329301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E3D59"/>
                </a:solidFill>
                <a:latin typeface="Arial" charset="0"/>
                <a:ea typeface="Arial" charset="0"/>
                <a:cs typeface="Arial" charset="0"/>
              </a:rPr>
              <a:t>Process the Meeting</a:t>
            </a:r>
          </a:p>
        </p:txBody>
      </p:sp>
      <p:sp>
        <p:nvSpPr>
          <p:cNvPr id="3" name="Content Placeholder 2"/>
          <p:cNvSpPr>
            <a:spLocks noGrp="1"/>
          </p:cNvSpPr>
          <p:nvPr>
            <p:ph idx="1"/>
          </p:nvPr>
        </p:nvSpPr>
        <p:spPr/>
        <p:txBody>
          <a:bodyPr/>
          <a:lstStyle/>
          <a:p>
            <a:r>
              <a:rPr lang="en-US" dirty="0">
                <a:latin typeface="Arial" charset="0"/>
                <a:ea typeface="Arial" charset="0"/>
                <a:cs typeface="Arial" charset="0"/>
              </a:rPr>
              <a:t>What worked?</a:t>
            </a:r>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a:p>
            <a:r>
              <a:rPr lang="en-US" dirty="0">
                <a:latin typeface="Arial" charset="0"/>
                <a:ea typeface="Arial" charset="0"/>
                <a:cs typeface="Arial" charset="0"/>
              </a:rPr>
              <a:t>Didn’t work – Enhancements for the Future?</a:t>
            </a:r>
          </a:p>
        </p:txBody>
      </p:sp>
    </p:spTree>
    <p:extLst>
      <p:ext uri="{BB962C8B-B14F-4D97-AF65-F5344CB8AC3E}">
        <p14:creationId xmlns:p14="http://schemas.microsoft.com/office/powerpoint/2010/main" val="179870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31387-AAE0-607F-1BFB-051CDE9180A4}"/>
              </a:ext>
            </a:extLst>
          </p:cNvPr>
          <p:cNvSpPr>
            <a:spLocks noGrp="1"/>
          </p:cNvSpPr>
          <p:nvPr>
            <p:ph type="title" idx="4294967295"/>
          </p:nvPr>
        </p:nvSpPr>
        <p:spPr>
          <a:xfrm>
            <a:off x="457200" y="-990600"/>
            <a:ext cx="8229600" cy="990600"/>
          </a:xfrm>
        </p:spPr>
        <p:txBody>
          <a:bodyPr vert="horz" lIns="91440" tIns="45720" rIns="91440" bIns="45720" rtlCol="0" anchor="b">
            <a:normAutofit/>
          </a:bodyPr>
          <a:lstStyle/>
          <a:p>
            <a:r>
              <a:rPr lang="en-US" dirty="0"/>
              <a:t>Final Slide</a:t>
            </a:r>
          </a:p>
        </p:txBody>
      </p:sp>
      <p:pic>
        <p:nvPicPr>
          <p:cNvPr id="5" name="Picture 4" descr="SWIFT Schoolwide integrated framework for Trans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154" y="2845192"/>
            <a:ext cx="4089400" cy="1079500"/>
          </a:xfrm>
          <a:prstGeom prst="rect">
            <a:avLst/>
          </a:prstGeom>
        </p:spPr>
      </p:pic>
      <p:pic>
        <p:nvPicPr>
          <p:cNvPr id="3" name="Picture 2" descr="IDEAS that work: OSEP logo"/>
          <p:cNvPicPr>
            <a:picLocks noChangeAspect="1"/>
          </p:cNvPicPr>
          <p:nvPr/>
        </p:nvPicPr>
        <p:blipFill>
          <a:blip r:embed="rId4"/>
          <a:stretch>
            <a:fillRect/>
          </a:stretch>
        </p:blipFill>
        <p:spPr>
          <a:xfrm>
            <a:off x="571500" y="5413224"/>
            <a:ext cx="1511300" cy="977900"/>
          </a:xfrm>
          <a:prstGeom prst="rect">
            <a:avLst/>
          </a:prstGeom>
        </p:spPr>
      </p:pic>
      <p:sp>
        <p:nvSpPr>
          <p:cNvPr id="2" name="Content Placeholder 2"/>
          <p:cNvSpPr txBox="1">
            <a:spLocks/>
          </p:cNvSpPr>
          <p:nvPr/>
        </p:nvSpPr>
        <p:spPr>
          <a:xfrm>
            <a:off x="2449286" y="5311586"/>
            <a:ext cx="6195785" cy="14816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latin typeface="Arial" charset="0"/>
                <a:ea typeface="Arial" charset="0"/>
                <a:cs typeface="Arial" charset="0"/>
              </a:rPr>
              <a:t>SWIFT Center produced this presentation under U.S. Department of Education, Office of Special Education Programs Grant No. H326Y120005. OSEP Project Officers Grace Zamora </a:t>
            </a:r>
            <a:r>
              <a:rPr lang="en-US" sz="1000" dirty="0" err="1">
                <a:latin typeface="Arial" charset="0"/>
                <a:ea typeface="Arial" charset="0"/>
                <a:cs typeface="Arial" charset="0"/>
              </a:rPr>
              <a:t>Durán</a:t>
            </a:r>
            <a:r>
              <a:rPr lang="en-US" sz="1000" dirty="0">
                <a:latin typeface="Arial" charset="0"/>
                <a:ea typeface="Arial" charset="0"/>
                <a:cs typeface="Arial" charset="0"/>
              </a:rPr>
              <a:t> and Tina Diamond served as the project officers.  The views expressed herein do not necessarily represent the positions or policies of the Department of Education.  No official endorsement by the U.S. Department of Education of any product, commodity, service or enterprise mentioned in this publication is intended or should be inferred.  This product is public domain.  Authorization to reproduce it in whole or in part is granted. Please cite as: Presenter, A.A.. (Year, Month).  </a:t>
            </a:r>
            <a:r>
              <a:rPr lang="en-US" sz="1000" i="1" dirty="0">
                <a:latin typeface="Arial" charset="0"/>
                <a:ea typeface="Arial" charset="0"/>
                <a:cs typeface="Arial" charset="0"/>
              </a:rPr>
              <a:t>Resource Mapping &amp; Matching</a:t>
            </a:r>
            <a:r>
              <a:rPr lang="en-US" sz="1000" dirty="0">
                <a:latin typeface="Arial" charset="0"/>
                <a:ea typeface="Arial" charset="0"/>
                <a:cs typeface="Arial" charset="0"/>
              </a:rPr>
              <a:t>.  Presented at Organization, Location.</a:t>
            </a:r>
          </a:p>
          <a:p>
            <a:pPr marL="0" indent="0">
              <a:buFont typeface="Arial"/>
              <a:buNone/>
            </a:pPr>
            <a:endParaRPr lang="en-US" dirty="0">
              <a:latin typeface="Arial" charset="0"/>
              <a:ea typeface="Arial" charset="0"/>
              <a:cs typeface="Arial" charset="0"/>
            </a:endParaRPr>
          </a:p>
        </p:txBody>
      </p:sp>
    </p:spTree>
    <p:extLst>
      <p:ext uri="{BB962C8B-B14F-4D97-AF65-F5344CB8AC3E}">
        <p14:creationId xmlns:p14="http://schemas.microsoft.com/office/powerpoint/2010/main" val="45761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297524" y="554189"/>
            <a:ext cx="2747169" cy="60016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rPr>
              <a:t>WHY?</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rPr>
              <a:t>Resource Mapping &amp; Matching provides a structure to effectively and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rPr>
              <a:t>efficiently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rPr>
              <a:t>identify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rPr>
              <a:t>and allocate resources to support implementation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rPr>
              <a:t>efforts.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pic>
        <p:nvPicPr>
          <p:cNvPr id="8" name="Picture 7" descr="of three teachers engaging in conversation around student data." title="photo"/>
          <p:cNvPicPr>
            <a:picLocks noChangeAspect="1"/>
          </p:cNvPicPr>
          <p:nvPr/>
        </p:nvPicPr>
        <p:blipFill rotWithShape="1">
          <a:blip r:embed="rId3">
            <a:extLst>
              <a:ext uri="{28A0092B-C50C-407E-A947-70E740481C1C}">
                <a14:useLocalDpi xmlns:a14="http://schemas.microsoft.com/office/drawing/2010/main" val="0"/>
              </a:ext>
            </a:extLst>
          </a:blip>
          <a:srcRect l="12284" r="36682"/>
          <a:stretch/>
        </p:blipFill>
        <p:spPr>
          <a:xfrm>
            <a:off x="3044693" y="0"/>
            <a:ext cx="6099307" cy="6919170"/>
          </a:xfrm>
          <a:prstGeom prst="rect">
            <a:avLst/>
          </a:prstGeom>
        </p:spPr>
      </p:pic>
    </p:spTree>
    <p:extLst>
      <p:ext uri="{BB962C8B-B14F-4D97-AF65-F5344CB8AC3E}">
        <p14:creationId xmlns:p14="http://schemas.microsoft.com/office/powerpoint/2010/main" val="207094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0" y="2168272"/>
            <a:ext cx="2747169" cy="2062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Gotham" charset="0"/>
                <a:ea typeface="Gotham" charset="0"/>
                <a:cs typeface="Gotham" charset="0"/>
              </a:rPr>
              <a:t>What We Will </a:t>
            </a:r>
            <a:r>
              <a:rPr kumimoji="0" lang="en-US" sz="3200" b="1" i="0" u="none" strike="noStrike" kern="1200" cap="none" spc="0" normalizeH="0" baseline="0" noProof="0" dirty="0">
                <a:ln>
                  <a:noFill/>
                </a:ln>
                <a:solidFill>
                  <a:schemeClr val="bg1"/>
                </a:solidFill>
                <a:effectLst/>
                <a:uLnTx/>
                <a:uFillTx/>
                <a:latin typeface="Arial" charset="0"/>
                <a:ea typeface="Arial" charset="0"/>
                <a:cs typeface="Arial" charset="0"/>
              </a:rPr>
              <a:t>Accomplish</a:t>
            </a:r>
            <a:r>
              <a:rPr kumimoji="0" lang="en-US" sz="3200" b="1" i="0" u="none" strike="noStrike" kern="1200" cap="none" spc="0" normalizeH="0" baseline="0" noProof="0" dirty="0">
                <a:ln>
                  <a:noFill/>
                </a:ln>
                <a:solidFill>
                  <a:schemeClr val="bg1"/>
                </a:solidFill>
                <a:effectLst/>
                <a:uLnTx/>
                <a:uFillTx/>
                <a:latin typeface="Gotham" charset="0"/>
                <a:ea typeface="Gotham" charset="0"/>
                <a:cs typeface="Gotham" charset="0"/>
              </a:rPr>
              <a:t> Together</a:t>
            </a:r>
          </a:p>
        </p:txBody>
      </p:sp>
      <p:graphicFrame>
        <p:nvGraphicFramePr>
          <p:cNvPr id="10" name="Content Placeholder 3" descr="Arrow demonstrates flow of Map Resources for Priorities to Check Alignment to Confirm Resource Matching"/>
          <p:cNvGraphicFramePr>
            <a:graphicFrameLocks/>
          </p:cNvGraphicFramePr>
          <p:nvPr>
            <p:extLst>
              <p:ext uri="{D42A27DB-BD31-4B8C-83A1-F6EECF244321}">
                <p14:modId xmlns:p14="http://schemas.microsoft.com/office/powerpoint/2010/main" val="2964151779"/>
              </p:ext>
            </p:extLst>
          </p:nvPr>
        </p:nvGraphicFramePr>
        <p:xfrm>
          <a:off x="3065512" y="1576686"/>
          <a:ext cx="6078488" cy="447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2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52B610A-3578-146B-8607-D4F7FE9B8BAA}"/>
              </a:ext>
            </a:extLst>
          </p:cNvPr>
          <p:cNvSpPr>
            <a:spLocks noGrp="1"/>
          </p:cNvSpPr>
          <p:nvPr>
            <p:ph type="title" idx="4294967295"/>
          </p:nvPr>
        </p:nvSpPr>
        <p:spPr>
          <a:xfrm>
            <a:off x="457200" y="-990600"/>
            <a:ext cx="8229600" cy="990600"/>
          </a:xfrm>
        </p:spPr>
        <p:txBody>
          <a:bodyPr vert="horz" lIns="91440" tIns="45720" rIns="91440" bIns="45720" rtlCol="0" anchor="b">
            <a:normAutofit/>
          </a:bodyPr>
          <a:lstStyle/>
          <a:p>
            <a:r>
              <a:rPr lang="en-US" dirty="0"/>
              <a:t>School &amp; District Vision</a:t>
            </a:r>
          </a:p>
        </p:txBody>
      </p:sp>
      <p:pic>
        <p:nvPicPr>
          <p:cNvPr id="3" name="Picture 2" descr="Matched Resources outline the Priority and Practice Action Plan, with Vision and Reality at top and bott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859" y="0"/>
            <a:ext cx="6035040" cy="685800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995" y="296117"/>
            <a:ext cx="1097280" cy="1097280"/>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853" y="1625802"/>
            <a:ext cx="1097280" cy="1097280"/>
          </a:xfrm>
          <a:prstGeom prst="rect">
            <a:avLst/>
          </a:prstGeom>
        </p:spPr>
      </p:pic>
      <p:sp>
        <p:nvSpPr>
          <p:cNvPr id="9" name="Oval 8">
            <a:extLst>
              <a:ext uri="{C183D7F6-B498-43B3-948B-1728B52AA6E4}">
                <adec:decorative xmlns:adec="http://schemas.microsoft.com/office/drawing/2017/decorative" val="1"/>
              </a:ext>
            </a:extLst>
          </p:cNvPr>
          <p:cNvSpPr/>
          <p:nvPr/>
        </p:nvSpPr>
        <p:spPr>
          <a:xfrm>
            <a:off x="669375" y="4170624"/>
            <a:ext cx="1874519" cy="187452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807" y="4199098"/>
            <a:ext cx="1828800" cy="182880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228" y="2810247"/>
            <a:ext cx="1097280" cy="1097280"/>
          </a:xfrm>
          <a:prstGeom prst="rect">
            <a:avLst/>
          </a:prstGeom>
          <a:ln>
            <a:noFill/>
          </a:ln>
        </p:spPr>
      </p:pic>
    </p:spTree>
    <p:extLst>
      <p:ext uri="{BB962C8B-B14F-4D97-AF65-F5344CB8AC3E}">
        <p14:creationId xmlns:p14="http://schemas.microsoft.com/office/powerpoint/2010/main" val="123991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D536A-7D97-7BA1-9AAD-956C613A38FE}"/>
              </a:ext>
            </a:extLst>
          </p:cNvPr>
          <p:cNvSpPr>
            <a:spLocks noGrp="1"/>
          </p:cNvSpPr>
          <p:nvPr>
            <p:ph type="title" idx="4294967295"/>
          </p:nvPr>
        </p:nvSpPr>
        <p:spPr>
          <a:xfrm>
            <a:off x="457200" y="-990600"/>
            <a:ext cx="8229600" cy="990600"/>
          </a:xfrm>
        </p:spPr>
        <p:txBody>
          <a:bodyPr vert="horz" lIns="91440" tIns="45720" rIns="91440" bIns="45720" rtlCol="0" anchor="b">
            <a:normAutofit/>
          </a:bodyPr>
          <a:lstStyle/>
          <a:p>
            <a:r>
              <a:rPr lang="en-US" dirty="0"/>
              <a:t>SWIFT Resource Mapping Forms</a:t>
            </a:r>
          </a:p>
        </p:txBody>
      </p:sp>
      <p:pic>
        <p:nvPicPr>
          <p:cNvPr id="2" name="Picture 1" descr="District Resource Mapping form"/>
          <p:cNvPicPr>
            <a:picLocks noChangeAspect="1"/>
          </p:cNvPicPr>
          <p:nvPr/>
        </p:nvPicPr>
        <p:blipFill>
          <a:blip r:embed="rId3"/>
          <a:stretch>
            <a:fillRect/>
          </a:stretch>
        </p:blipFill>
        <p:spPr>
          <a:xfrm>
            <a:off x="179613" y="293912"/>
            <a:ext cx="6433457" cy="4825093"/>
          </a:xfrm>
          <a:prstGeom prst="rect">
            <a:avLst/>
          </a:prstGeom>
        </p:spPr>
      </p:pic>
      <p:pic>
        <p:nvPicPr>
          <p:cNvPr id="3" name="Picture 2" descr="State Resource Mapping form"/>
          <p:cNvPicPr>
            <a:picLocks noChangeAspect="1"/>
          </p:cNvPicPr>
          <p:nvPr/>
        </p:nvPicPr>
        <p:blipFill>
          <a:blip r:embed="rId4"/>
          <a:stretch>
            <a:fillRect/>
          </a:stretch>
        </p:blipFill>
        <p:spPr>
          <a:xfrm>
            <a:off x="3215475" y="2646437"/>
            <a:ext cx="5928525" cy="4211563"/>
          </a:xfrm>
          <a:prstGeom prst="rect">
            <a:avLst/>
          </a:prstGeom>
        </p:spPr>
      </p:pic>
      <p:pic>
        <p:nvPicPr>
          <p:cNvPr id="4" name="Picture 3" descr="SWIFT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13" y="6228472"/>
            <a:ext cx="1801260" cy="475488"/>
          </a:xfrm>
          <a:prstGeom prst="rect">
            <a:avLst/>
          </a:prstGeom>
        </p:spPr>
      </p:pic>
    </p:spTree>
    <p:extLst>
      <p:ext uri="{BB962C8B-B14F-4D97-AF65-F5344CB8AC3E}">
        <p14:creationId xmlns:p14="http://schemas.microsoft.com/office/powerpoint/2010/main" val="168386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321126" y="951915"/>
            <a:ext cx="2747169"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chemeClr val="bg1"/>
              </a:solidFill>
              <a:effectLst/>
              <a:uLnTx/>
              <a:uFillTx/>
              <a:latin typeface="Gotham" charset="0"/>
              <a:ea typeface="Gotham" charset="0"/>
              <a:cs typeface="Gotham"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charset="0"/>
                <a:ea typeface="Arial" charset="0"/>
                <a:cs typeface="Arial" charset="0"/>
              </a:rPr>
              <a:t>Norms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otham" charset="0"/>
                <a:ea typeface="Gotham" charset="0"/>
                <a:cs typeface="Gotham"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otham" charset="0"/>
                <a:ea typeface="Gotham" charset="0"/>
                <a:cs typeface="Gotham" charset="0"/>
              </a:rPr>
              <a:t>&amp;</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chemeClr val="bg1"/>
              </a:solidFill>
              <a:effectLst/>
              <a:uLnTx/>
              <a:uFillTx/>
              <a:latin typeface="Gotham" charset="0"/>
              <a:ea typeface="Gotham" charset="0"/>
              <a:cs typeface="Gotham"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otham" charset="0"/>
                <a:ea typeface="Gotham" charset="0"/>
                <a:cs typeface="Gotham" charset="0"/>
              </a:rPr>
              <a:t>Roles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Gotham" charset="0"/>
              <a:ea typeface="Gotham" charset="0"/>
              <a:cs typeface="Gotham" charset="0"/>
            </a:endParaRPr>
          </a:p>
        </p:txBody>
      </p:sp>
      <p:pic>
        <p:nvPicPr>
          <p:cNvPr id="5" name="Picture 4" descr="of eductors in a work group activity" title="photo"/>
          <p:cNvPicPr>
            <a:picLocks noChangeAspect="1"/>
          </p:cNvPicPr>
          <p:nvPr/>
        </p:nvPicPr>
        <p:blipFill rotWithShape="1">
          <a:blip r:embed="rId3">
            <a:extLst>
              <a:ext uri="{28A0092B-C50C-407E-A947-70E740481C1C}">
                <a14:useLocalDpi xmlns:a14="http://schemas.microsoft.com/office/drawing/2010/main" val="0"/>
              </a:ext>
            </a:extLst>
          </a:blip>
          <a:srcRect l="47276" t="17580"/>
          <a:stretch/>
        </p:blipFill>
        <p:spPr>
          <a:xfrm>
            <a:off x="3192210" y="0"/>
            <a:ext cx="5951790" cy="6949440"/>
          </a:xfrm>
          <a:prstGeom prst="rect">
            <a:avLst/>
          </a:prstGeom>
        </p:spPr>
      </p:pic>
    </p:spTree>
    <p:extLst>
      <p:ext uri="{BB962C8B-B14F-4D97-AF65-F5344CB8AC3E}">
        <p14:creationId xmlns:p14="http://schemas.microsoft.com/office/powerpoint/2010/main" val="169190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1474" y="2167501"/>
            <a:ext cx="91425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MAP RESOURCES FOR PRIORITIES</a:t>
            </a:r>
          </a:p>
        </p:txBody>
      </p:sp>
    </p:spTree>
    <p:extLst>
      <p:ext uri="{BB962C8B-B14F-4D97-AF65-F5344CB8AC3E}">
        <p14:creationId xmlns:p14="http://schemas.microsoft.com/office/powerpoint/2010/main" val="36811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B34D6-3390-CDA8-D77A-1A8D6F2D7139}"/>
              </a:ext>
            </a:extLst>
          </p:cNvPr>
          <p:cNvSpPr>
            <a:spLocks noGrp="1"/>
          </p:cNvSpPr>
          <p:nvPr>
            <p:ph type="title" idx="4294967295"/>
          </p:nvPr>
        </p:nvSpPr>
        <p:spPr>
          <a:xfrm>
            <a:off x="457200" y="-990600"/>
            <a:ext cx="8229600" cy="990600"/>
          </a:xfrm>
        </p:spPr>
        <p:txBody>
          <a:bodyPr vert="horz" lIns="91440" tIns="45720" rIns="91440" bIns="45720" rtlCol="0" anchor="b">
            <a:normAutofit/>
          </a:bodyPr>
          <a:lstStyle/>
          <a:p>
            <a:r>
              <a:rPr lang="en-US" dirty="0"/>
              <a:t>SWIFT Resource Mapping Form 1</a:t>
            </a:r>
          </a:p>
        </p:txBody>
      </p:sp>
      <p:pic>
        <p:nvPicPr>
          <p:cNvPr id="2" name="Picture 1" descr="District Resource Mapping form">
            <a:hlinkClick r:id="rId3"/>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4919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55DDE-2183-19D5-3814-DD8E5252874C}"/>
              </a:ext>
            </a:extLst>
          </p:cNvPr>
          <p:cNvSpPr>
            <a:spLocks noGrp="1"/>
          </p:cNvSpPr>
          <p:nvPr>
            <p:ph type="title" idx="4294967295"/>
          </p:nvPr>
        </p:nvSpPr>
        <p:spPr>
          <a:xfrm>
            <a:off x="457200" y="-990600"/>
            <a:ext cx="8229600" cy="990600"/>
          </a:xfrm>
        </p:spPr>
        <p:txBody>
          <a:bodyPr vert="horz" lIns="91440" tIns="45720" rIns="91440" bIns="45720" rtlCol="0" anchor="b">
            <a:normAutofit/>
          </a:bodyPr>
          <a:lstStyle/>
          <a:p>
            <a:r>
              <a:rPr lang="en-US" dirty="0"/>
              <a:t>SWIFT Resource Mapping Form 2</a:t>
            </a:r>
          </a:p>
        </p:txBody>
      </p:sp>
      <p:pic>
        <p:nvPicPr>
          <p:cNvPr id="2" name="Picture 1" descr="Swift Resource Mapping Form for School, district, &amp; State Top Priorities">
            <a:hlinkClick r:id="rId3"/>
          </p:cNvPr>
          <p:cNvPicPr>
            <a:picLocks noChangeAspect="1"/>
          </p:cNvPicPr>
          <p:nvPr/>
        </p:nvPicPr>
        <p:blipFill>
          <a:blip r:embed="rId4"/>
          <a:stretch>
            <a:fillRect/>
          </a:stretch>
        </p:blipFill>
        <p:spPr>
          <a:xfrm>
            <a:off x="0" y="181098"/>
            <a:ext cx="9144000" cy="6495803"/>
          </a:xfrm>
          <a:prstGeom prst="rect">
            <a:avLst/>
          </a:prstGeom>
        </p:spPr>
      </p:pic>
    </p:spTree>
    <p:extLst>
      <p:ext uri="{BB962C8B-B14F-4D97-AF65-F5344CB8AC3E}">
        <p14:creationId xmlns:p14="http://schemas.microsoft.com/office/powerpoint/2010/main" val="83207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26417</TotalTime>
  <Words>485</Words>
  <Application>Microsoft Office PowerPoint</Application>
  <PresentationFormat>On-screen Show (4:3)</PresentationFormat>
  <Paragraphs>119</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Gotham</vt:lpstr>
      <vt:lpstr>Gotham Book</vt:lpstr>
      <vt:lpstr>Gotham Medium</vt:lpstr>
      <vt:lpstr>Clarity</vt:lpstr>
      <vt:lpstr>Title Slide</vt:lpstr>
      <vt:lpstr>WHY?  Resource Mapping &amp; Matching provides a structure to effectively and efficiently  identify and allocate resources to support implementation efforts. </vt:lpstr>
      <vt:lpstr>What We Will Accomplish Together</vt:lpstr>
      <vt:lpstr>School &amp; District Vision</vt:lpstr>
      <vt:lpstr>SWIFT Resource Mapping Forms</vt:lpstr>
      <vt:lpstr> Norms   &amp;  Roles </vt:lpstr>
      <vt:lpstr>MAP RESOURCES FOR PRIORITIES</vt:lpstr>
      <vt:lpstr>SWIFT Resource Mapping Form 1</vt:lpstr>
      <vt:lpstr>SWIFT Resource Mapping Form 2</vt:lpstr>
      <vt:lpstr>CHECK ALIGNMENT</vt:lpstr>
      <vt:lpstr>Do the potential resources align with the vision for this priority?  Will they meet our need?</vt:lpstr>
      <vt:lpstr>CONFIRM RESOURCE MATCHING</vt:lpstr>
      <vt:lpstr>Current Reality</vt:lpstr>
      <vt:lpstr>NEXT STEPS &amp; WRAP UP</vt:lpstr>
      <vt:lpstr>Summarize &amp; Next Steps</vt:lpstr>
      <vt:lpstr>Process the Meeting</vt:lpstr>
      <vt:lpstr>Final Slide</vt:lpstr>
    </vt:vector>
  </TitlesOfParts>
  <Company>Nola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McCart</dc:creator>
  <cp:lastModifiedBy>Thomas, Susan K</cp:lastModifiedBy>
  <cp:revision>318</cp:revision>
  <cp:lastPrinted>2015-09-04T16:02:18Z</cp:lastPrinted>
  <dcterms:created xsi:type="dcterms:W3CDTF">2015-02-04T14:05:15Z</dcterms:created>
  <dcterms:modified xsi:type="dcterms:W3CDTF">2022-10-16T18:31:55Z</dcterms:modified>
</cp:coreProperties>
</file>