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463" r:id="rId4"/>
    <p:sldId id="258" r:id="rId5"/>
    <p:sldId id="473" r:id="rId6"/>
    <p:sldId id="471" r:id="rId7"/>
    <p:sldId id="474" r:id="rId8"/>
    <p:sldId id="377" r:id="rId9"/>
    <p:sldId id="464" r:id="rId10"/>
    <p:sldId id="453" r:id="rId11"/>
    <p:sldId id="411" r:id="rId12"/>
    <p:sldId id="469" r:id="rId13"/>
    <p:sldId id="470" r:id="rId14"/>
    <p:sldId id="415" r:id="rId15"/>
    <p:sldId id="472" r:id="rId16"/>
    <p:sldId id="441" r:id="rId17"/>
    <p:sldId id="458" r:id="rId18"/>
    <p:sldId id="460"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45C"/>
    <a:srgbClr val="F1A81D"/>
    <a:srgbClr val="0FBCC8"/>
    <a:srgbClr val="057A49"/>
    <a:srgbClr val="F2A91D"/>
    <a:srgbClr val="CCE8EB"/>
    <a:srgbClr val="13BDC8"/>
    <a:srgbClr val="727978"/>
    <a:srgbClr val="D4642C"/>
    <a:srgbClr val="0F3D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2614" autoAdjust="0"/>
  </p:normalViewPr>
  <p:slideViewPr>
    <p:cSldViewPr snapToGrid="0" snapToObjects="1">
      <p:cViewPr varScale="1">
        <p:scale>
          <a:sx n="92" d="100"/>
          <a:sy n="92" d="100"/>
        </p:scale>
        <p:origin x="2172" y="90"/>
      </p:cViewPr>
      <p:guideLst>
        <p:guide orient="horz" pos="2160"/>
        <p:guide pos="2880"/>
      </p:guideLst>
    </p:cSldViewPr>
  </p:slideViewPr>
  <p:outlineViewPr>
    <p:cViewPr>
      <p:scale>
        <a:sx n="33" d="100"/>
        <a:sy n="33" d="100"/>
      </p:scale>
      <p:origin x="0" y="0"/>
    </p:cViewPr>
  </p:outlineViewPr>
  <p:notesTextViewPr>
    <p:cViewPr>
      <p:scale>
        <a:sx n="165" d="100"/>
        <a:sy n="165" d="100"/>
      </p:scale>
      <p:origin x="0" y="0"/>
    </p:cViewPr>
  </p:notesTextViewPr>
  <p:sorterViewPr>
    <p:cViewPr varScale="1">
      <p:scale>
        <a:sx n="1" d="1"/>
        <a:sy n="1" d="1"/>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ECA47-A9E7-4C37-8D1F-2A44BF43421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D55C6FF-A218-401A-8889-AE11E03B3C68}">
      <dgm:prSet phldrT="[Text]"/>
      <dgm:spPr>
        <a:solidFill>
          <a:srgbClr val="13BDC8"/>
        </a:solidFill>
      </dgm:spPr>
      <dgm:t>
        <a:bodyPr/>
        <a:lstStyle/>
        <a:p>
          <a:r>
            <a:rPr lang="en-US" b="0" i="0" dirty="0">
              <a:latin typeface="Arial" charset="0"/>
              <a:ea typeface="Arial" charset="0"/>
              <a:cs typeface="Arial" charset="0"/>
            </a:rPr>
            <a:t>Identify Entry Point</a:t>
          </a:r>
        </a:p>
      </dgm:t>
    </dgm:pt>
    <dgm:pt modelId="{ACFC1999-49B2-4DFE-ADD4-854FE86C7147}" type="parTrans" cxnId="{1062BFC2-32F4-4CED-B853-2F85473DF93A}">
      <dgm:prSet/>
      <dgm:spPr/>
      <dgm:t>
        <a:bodyPr/>
        <a:lstStyle/>
        <a:p>
          <a:endParaRPr lang="en-US"/>
        </a:p>
      </dgm:t>
    </dgm:pt>
    <dgm:pt modelId="{609524C8-A6E3-44B7-AB34-E0793C03C0AF}" type="sibTrans" cxnId="{1062BFC2-32F4-4CED-B853-2F85473DF93A}">
      <dgm:prSet/>
      <dgm:spPr/>
      <dgm:t>
        <a:bodyPr/>
        <a:lstStyle/>
        <a:p>
          <a:endParaRPr lang="en-US"/>
        </a:p>
      </dgm:t>
    </dgm:pt>
    <dgm:pt modelId="{228CE1D9-E827-4471-84AF-B9B9C8A25B28}">
      <dgm:prSet phldrT="[Text]"/>
      <dgm:spPr>
        <a:solidFill>
          <a:srgbClr val="13BDC8"/>
        </a:solidFill>
      </dgm:spPr>
      <dgm:t>
        <a:bodyPr/>
        <a:lstStyle/>
        <a:p>
          <a:r>
            <a:rPr lang="en-US" b="0" i="0" dirty="0">
              <a:latin typeface="Arial" charset="0"/>
              <a:ea typeface="Arial" charset="0"/>
              <a:cs typeface="Arial" charset="0"/>
            </a:rPr>
            <a:t>Consider</a:t>
          </a:r>
          <a:r>
            <a:rPr lang="en-US" b="0" i="0" baseline="0" dirty="0">
              <a:latin typeface="Arial" charset="0"/>
              <a:ea typeface="Arial" charset="0"/>
              <a:cs typeface="Arial" charset="0"/>
            </a:rPr>
            <a:t> Options</a:t>
          </a:r>
          <a:endParaRPr lang="en-US" b="0" i="0" dirty="0">
            <a:latin typeface="Arial" charset="0"/>
            <a:ea typeface="Arial" charset="0"/>
            <a:cs typeface="Arial" charset="0"/>
          </a:endParaRPr>
        </a:p>
      </dgm:t>
    </dgm:pt>
    <dgm:pt modelId="{54A070CF-96A6-4DAA-8A37-8FAE0A690615}" type="parTrans" cxnId="{00D6EC07-E1B2-431E-893B-1218CD5CE397}">
      <dgm:prSet/>
      <dgm:spPr/>
      <dgm:t>
        <a:bodyPr/>
        <a:lstStyle/>
        <a:p>
          <a:endParaRPr lang="en-US"/>
        </a:p>
      </dgm:t>
    </dgm:pt>
    <dgm:pt modelId="{E8FBA704-2DA9-40F7-AFF8-9F64A37916B3}" type="sibTrans" cxnId="{00D6EC07-E1B2-431E-893B-1218CD5CE397}">
      <dgm:prSet/>
      <dgm:spPr/>
      <dgm:t>
        <a:bodyPr/>
        <a:lstStyle/>
        <a:p>
          <a:endParaRPr lang="en-US"/>
        </a:p>
      </dgm:t>
    </dgm:pt>
    <dgm:pt modelId="{7F2CED4F-2F21-C544-91C5-E0701D96EEB4}">
      <dgm:prSet phldrT="[Text]"/>
      <dgm:spPr>
        <a:solidFill>
          <a:srgbClr val="13BDC8"/>
        </a:solidFill>
      </dgm:spPr>
      <dgm:t>
        <a:bodyPr/>
        <a:lstStyle/>
        <a:p>
          <a:r>
            <a:rPr lang="en-US" b="0" i="0" dirty="0">
              <a:latin typeface="Arial" charset="0"/>
              <a:ea typeface="Arial" charset="0"/>
              <a:cs typeface="Arial" charset="0"/>
            </a:rPr>
            <a:t>Form the Plan</a:t>
          </a:r>
        </a:p>
      </dgm:t>
    </dgm:pt>
    <dgm:pt modelId="{A4ABB5D1-2A78-5C46-AB25-464F459DC7ED}" type="parTrans" cxnId="{13BCD071-9160-054F-BA8A-1694344291A7}">
      <dgm:prSet/>
      <dgm:spPr/>
      <dgm:t>
        <a:bodyPr/>
        <a:lstStyle/>
        <a:p>
          <a:endParaRPr lang="en-US"/>
        </a:p>
      </dgm:t>
    </dgm:pt>
    <dgm:pt modelId="{78BAA182-D94D-B243-B546-12857E1EF208}" type="sibTrans" cxnId="{13BCD071-9160-054F-BA8A-1694344291A7}">
      <dgm:prSet/>
      <dgm:spPr/>
      <dgm:t>
        <a:bodyPr/>
        <a:lstStyle/>
        <a:p>
          <a:endParaRPr lang="en-US"/>
        </a:p>
      </dgm:t>
    </dgm:pt>
    <dgm:pt modelId="{EABA973D-CEFD-4BD0-8DD7-7D5E44F7998A}" type="pres">
      <dgm:prSet presAssocID="{D78ECA47-A9E7-4C37-8D1F-2A44BF434218}" presName="CompostProcess" presStyleCnt="0">
        <dgm:presLayoutVars>
          <dgm:dir/>
          <dgm:resizeHandles val="exact"/>
        </dgm:presLayoutVars>
      </dgm:prSet>
      <dgm:spPr/>
    </dgm:pt>
    <dgm:pt modelId="{443D59E2-2199-41E1-8DF2-0A02A546911F}" type="pres">
      <dgm:prSet presAssocID="{D78ECA47-A9E7-4C37-8D1F-2A44BF434218}" presName="arrow" presStyleLbl="bgShp" presStyleIdx="0" presStyleCnt="1" custLinFactNeighborX="462"/>
      <dgm:spPr>
        <a:solidFill>
          <a:srgbClr val="13BDC8">
            <a:alpha val="26000"/>
          </a:srgbClr>
        </a:solidFill>
      </dgm:spPr>
    </dgm:pt>
    <dgm:pt modelId="{009343EF-C45A-4A0F-B253-63D942E60402}" type="pres">
      <dgm:prSet presAssocID="{D78ECA47-A9E7-4C37-8D1F-2A44BF434218}" presName="linearProcess" presStyleCnt="0"/>
      <dgm:spPr/>
    </dgm:pt>
    <dgm:pt modelId="{AB85B2E4-1827-4F24-983E-FDB4A9B921B4}" type="pres">
      <dgm:prSet presAssocID="{5D55C6FF-A218-401A-8889-AE11E03B3C68}" presName="textNode" presStyleLbl="node1" presStyleIdx="0" presStyleCnt="3">
        <dgm:presLayoutVars>
          <dgm:bulletEnabled val="1"/>
        </dgm:presLayoutVars>
      </dgm:prSet>
      <dgm:spPr/>
    </dgm:pt>
    <dgm:pt modelId="{9921B1F7-E634-4AC6-988E-87364B35B826}" type="pres">
      <dgm:prSet presAssocID="{609524C8-A6E3-44B7-AB34-E0793C03C0AF}" presName="sibTrans" presStyleCnt="0"/>
      <dgm:spPr/>
    </dgm:pt>
    <dgm:pt modelId="{9F467FB9-F59C-4B21-9E91-F18EC6C967D6}" type="pres">
      <dgm:prSet presAssocID="{228CE1D9-E827-4471-84AF-B9B9C8A25B28}" presName="textNode" presStyleLbl="node1" presStyleIdx="1" presStyleCnt="3" custLinFactNeighborX="-2983" custLinFactNeighborY="-1071">
        <dgm:presLayoutVars>
          <dgm:bulletEnabled val="1"/>
        </dgm:presLayoutVars>
      </dgm:prSet>
      <dgm:spPr/>
    </dgm:pt>
    <dgm:pt modelId="{56DDF8EB-A110-E547-B7BA-9D6E6D5637C9}" type="pres">
      <dgm:prSet presAssocID="{E8FBA704-2DA9-40F7-AFF8-9F64A37916B3}" presName="sibTrans" presStyleCnt="0"/>
      <dgm:spPr/>
    </dgm:pt>
    <dgm:pt modelId="{574CA9EC-AE92-1B40-9717-E18EF8B24625}" type="pres">
      <dgm:prSet presAssocID="{7F2CED4F-2F21-C544-91C5-E0701D96EEB4}" presName="textNode" presStyleLbl="node1" presStyleIdx="2" presStyleCnt="3">
        <dgm:presLayoutVars>
          <dgm:bulletEnabled val="1"/>
        </dgm:presLayoutVars>
      </dgm:prSet>
      <dgm:spPr/>
    </dgm:pt>
  </dgm:ptLst>
  <dgm:cxnLst>
    <dgm:cxn modelId="{00D6EC07-E1B2-431E-893B-1218CD5CE397}" srcId="{D78ECA47-A9E7-4C37-8D1F-2A44BF434218}" destId="{228CE1D9-E827-4471-84AF-B9B9C8A25B28}" srcOrd="1" destOrd="0" parTransId="{54A070CF-96A6-4DAA-8A37-8FAE0A690615}" sibTransId="{E8FBA704-2DA9-40F7-AFF8-9F64A37916B3}"/>
    <dgm:cxn modelId="{FF696E2B-5DF9-6D45-859A-1F9C3A2342D5}" type="presOf" srcId="{5D55C6FF-A218-401A-8889-AE11E03B3C68}" destId="{AB85B2E4-1827-4F24-983E-FDB4A9B921B4}" srcOrd="0" destOrd="0" presId="urn:microsoft.com/office/officeart/2005/8/layout/hProcess9"/>
    <dgm:cxn modelId="{B247F644-268F-0740-88F8-2581FFEA9C69}" type="presOf" srcId="{7F2CED4F-2F21-C544-91C5-E0701D96EEB4}" destId="{574CA9EC-AE92-1B40-9717-E18EF8B24625}" srcOrd="0" destOrd="0" presId="urn:microsoft.com/office/officeart/2005/8/layout/hProcess9"/>
    <dgm:cxn modelId="{13BCD071-9160-054F-BA8A-1694344291A7}" srcId="{D78ECA47-A9E7-4C37-8D1F-2A44BF434218}" destId="{7F2CED4F-2F21-C544-91C5-E0701D96EEB4}" srcOrd="2" destOrd="0" parTransId="{A4ABB5D1-2A78-5C46-AB25-464F459DC7ED}" sibTransId="{78BAA182-D94D-B243-B546-12857E1EF208}"/>
    <dgm:cxn modelId="{CD25DF98-36CD-A149-89AD-64B1D63CC5C4}" type="presOf" srcId="{D78ECA47-A9E7-4C37-8D1F-2A44BF434218}" destId="{EABA973D-CEFD-4BD0-8DD7-7D5E44F7998A}" srcOrd="0" destOrd="0" presId="urn:microsoft.com/office/officeart/2005/8/layout/hProcess9"/>
    <dgm:cxn modelId="{0F8454BE-A6F0-3040-A632-31A04C4D8ED0}" type="presOf" srcId="{228CE1D9-E827-4471-84AF-B9B9C8A25B28}" destId="{9F467FB9-F59C-4B21-9E91-F18EC6C967D6}" srcOrd="0" destOrd="0" presId="urn:microsoft.com/office/officeart/2005/8/layout/hProcess9"/>
    <dgm:cxn modelId="{1062BFC2-32F4-4CED-B853-2F85473DF93A}" srcId="{D78ECA47-A9E7-4C37-8D1F-2A44BF434218}" destId="{5D55C6FF-A218-401A-8889-AE11E03B3C68}" srcOrd="0" destOrd="0" parTransId="{ACFC1999-49B2-4DFE-ADD4-854FE86C7147}" sibTransId="{609524C8-A6E3-44B7-AB34-E0793C03C0AF}"/>
    <dgm:cxn modelId="{BF6C853D-DDAE-8E46-82A3-24CA683C3FDA}" type="presParOf" srcId="{EABA973D-CEFD-4BD0-8DD7-7D5E44F7998A}" destId="{443D59E2-2199-41E1-8DF2-0A02A546911F}" srcOrd="0" destOrd="0" presId="urn:microsoft.com/office/officeart/2005/8/layout/hProcess9"/>
    <dgm:cxn modelId="{891619CE-7FF1-DE46-BEDD-9DD415046FBC}" type="presParOf" srcId="{EABA973D-CEFD-4BD0-8DD7-7D5E44F7998A}" destId="{009343EF-C45A-4A0F-B253-63D942E60402}" srcOrd="1" destOrd="0" presId="urn:microsoft.com/office/officeart/2005/8/layout/hProcess9"/>
    <dgm:cxn modelId="{C7F72184-1B6D-9F43-847F-0F6BB6871205}" type="presParOf" srcId="{009343EF-C45A-4A0F-B253-63D942E60402}" destId="{AB85B2E4-1827-4F24-983E-FDB4A9B921B4}" srcOrd="0" destOrd="0" presId="urn:microsoft.com/office/officeart/2005/8/layout/hProcess9"/>
    <dgm:cxn modelId="{A4F6C04F-4C60-1D4A-BA48-AB092E4DFFDF}" type="presParOf" srcId="{009343EF-C45A-4A0F-B253-63D942E60402}" destId="{9921B1F7-E634-4AC6-988E-87364B35B826}" srcOrd="1" destOrd="0" presId="urn:microsoft.com/office/officeart/2005/8/layout/hProcess9"/>
    <dgm:cxn modelId="{CC410463-6097-0B4F-88A6-B569B5076285}" type="presParOf" srcId="{009343EF-C45A-4A0F-B253-63D942E60402}" destId="{9F467FB9-F59C-4B21-9E91-F18EC6C967D6}" srcOrd="2" destOrd="0" presId="urn:microsoft.com/office/officeart/2005/8/layout/hProcess9"/>
    <dgm:cxn modelId="{B9C602E3-62CA-F34F-83DF-B75BA0438F77}" type="presParOf" srcId="{009343EF-C45A-4A0F-B253-63D942E60402}" destId="{56DDF8EB-A110-E547-B7BA-9D6E6D5637C9}" srcOrd="3" destOrd="0" presId="urn:microsoft.com/office/officeart/2005/8/layout/hProcess9"/>
    <dgm:cxn modelId="{AE8BE74B-B122-564B-97B0-9F6489FDCC03}" type="presParOf" srcId="{009343EF-C45A-4A0F-B253-63D942E60402}" destId="{574CA9EC-AE92-1B40-9717-E18EF8B24625}" srcOrd="4"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59E2-2199-41E1-8DF2-0A02A546911F}">
      <dsp:nvSpPr>
        <dsp:cNvPr id="0" name=""/>
        <dsp:cNvSpPr/>
      </dsp:nvSpPr>
      <dsp:spPr>
        <a:xfrm>
          <a:off x="452142" y="0"/>
          <a:ext cx="4869318" cy="4618958"/>
        </a:xfrm>
        <a:prstGeom prst="rightArrow">
          <a:avLst/>
        </a:prstGeom>
        <a:solidFill>
          <a:srgbClr val="13BDC8">
            <a:alpha val="26000"/>
          </a:srgbClr>
        </a:solidFill>
        <a:ln>
          <a:noFill/>
        </a:ln>
        <a:effectLst/>
      </dsp:spPr>
      <dsp:style>
        <a:lnRef idx="0">
          <a:scrgbClr r="0" g="0" b="0"/>
        </a:lnRef>
        <a:fillRef idx="1">
          <a:scrgbClr r="0" g="0" b="0"/>
        </a:fillRef>
        <a:effectRef idx="0">
          <a:scrgbClr r="0" g="0" b="0"/>
        </a:effectRef>
        <a:fontRef idx="minor"/>
      </dsp:style>
    </dsp:sp>
    <dsp:sp modelId="{AB85B2E4-1827-4F24-983E-FDB4A9B921B4}">
      <dsp:nvSpPr>
        <dsp:cNvPr id="0" name=""/>
        <dsp:cNvSpPr/>
      </dsp:nvSpPr>
      <dsp:spPr>
        <a:xfrm>
          <a:off x="6153" y="1385687"/>
          <a:ext cx="1843896" cy="1847583"/>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Arial" charset="0"/>
              <a:ea typeface="Arial" charset="0"/>
              <a:cs typeface="Arial" charset="0"/>
            </a:rPr>
            <a:t>Identify Entry Point</a:t>
          </a:r>
        </a:p>
      </dsp:txBody>
      <dsp:txXfrm>
        <a:off x="96165" y="1475699"/>
        <a:ext cx="1663872" cy="1667559"/>
      </dsp:txXfrm>
    </dsp:sp>
    <dsp:sp modelId="{9F467FB9-F59C-4B21-9E91-F18EC6C967D6}">
      <dsp:nvSpPr>
        <dsp:cNvPr id="0" name=""/>
        <dsp:cNvSpPr/>
      </dsp:nvSpPr>
      <dsp:spPr>
        <a:xfrm>
          <a:off x="1939603" y="1365899"/>
          <a:ext cx="1843896" cy="1847583"/>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Arial" charset="0"/>
              <a:ea typeface="Arial" charset="0"/>
              <a:cs typeface="Arial" charset="0"/>
            </a:rPr>
            <a:t>Consider</a:t>
          </a:r>
          <a:r>
            <a:rPr lang="en-US" sz="2800" b="0" i="0" kern="1200" baseline="0" dirty="0">
              <a:latin typeface="Arial" charset="0"/>
              <a:ea typeface="Arial" charset="0"/>
              <a:cs typeface="Arial" charset="0"/>
            </a:rPr>
            <a:t> Options</a:t>
          </a:r>
          <a:endParaRPr lang="en-US" sz="2800" b="0" i="0" kern="1200" dirty="0">
            <a:latin typeface="Arial" charset="0"/>
            <a:ea typeface="Arial" charset="0"/>
            <a:cs typeface="Arial" charset="0"/>
          </a:endParaRPr>
        </a:p>
      </dsp:txBody>
      <dsp:txXfrm>
        <a:off x="2029615" y="1455911"/>
        <a:ext cx="1663872" cy="1667559"/>
      </dsp:txXfrm>
    </dsp:sp>
    <dsp:sp modelId="{574CA9EC-AE92-1B40-9717-E18EF8B24625}">
      <dsp:nvSpPr>
        <dsp:cNvPr id="0" name=""/>
        <dsp:cNvSpPr/>
      </dsp:nvSpPr>
      <dsp:spPr>
        <a:xfrm>
          <a:off x="3878559" y="1385687"/>
          <a:ext cx="1843896" cy="1847583"/>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Arial" charset="0"/>
              <a:ea typeface="Arial" charset="0"/>
              <a:cs typeface="Arial" charset="0"/>
            </a:rPr>
            <a:t>Form the Plan</a:t>
          </a:r>
        </a:p>
      </dsp:txBody>
      <dsp:txXfrm>
        <a:off x="3968571" y="1475699"/>
        <a:ext cx="1663872" cy="16675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4C9A3-CFE6-9D45-916C-8D895D91624A}" type="datetimeFigureOut">
              <a:rPr lang="en-US" smtClean="0"/>
              <a:t>10/16/2022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40B54-FC57-9145-BE9D-F44966E1E0D8}" type="slidenum">
              <a:rPr lang="en-US" smtClean="0"/>
              <a:t>‹#›</a:t>
            </a:fld>
            <a:endParaRPr lang="en-US"/>
          </a:p>
        </p:txBody>
      </p:sp>
    </p:spTree>
    <p:extLst>
      <p:ext uri="{BB962C8B-B14F-4D97-AF65-F5344CB8AC3E}">
        <p14:creationId xmlns:p14="http://schemas.microsoft.com/office/powerpoint/2010/main" val="144064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a:t>
            </a:fld>
            <a:endParaRPr lang="en-US"/>
          </a:p>
        </p:txBody>
      </p:sp>
    </p:spTree>
    <p:extLst>
      <p:ext uri="{BB962C8B-B14F-4D97-AF65-F5344CB8AC3E}">
        <p14:creationId xmlns:p14="http://schemas.microsoft.com/office/powerpoint/2010/main" val="17313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14</a:t>
            </a:fld>
            <a:endParaRPr lang="en-US"/>
          </a:p>
        </p:txBody>
      </p:sp>
    </p:spTree>
    <p:extLst>
      <p:ext uri="{BB962C8B-B14F-4D97-AF65-F5344CB8AC3E}">
        <p14:creationId xmlns:p14="http://schemas.microsoft.com/office/powerpoint/2010/main" val="209280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a:t>
            </a:r>
            <a:r>
              <a:rPr lang="en-US" baseline="0" dirty="0"/>
              <a:t> fillable form, click on the hyperlink encoded in the image,</a:t>
            </a:r>
          </a:p>
          <a:p>
            <a:r>
              <a:rPr lang="en-US" baseline="0" dirty="0"/>
              <a:t>Or download in advance from http://</a:t>
            </a:r>
            <a:r>
              <a:rPr lang="en-US" baseline="0" dirty="0" err="1"/>
              <a:t>www.swiftschools.org</a:t>
            </a:r>
            <a:r>
              <a:rPr lang="en-US" baseline="0" dirty="0"/>
              <a:t>/sites/default/files/</a:t>
            </a:r>
            <a:r>
              <a:rPr lang="en-US" baseline="0" dirty="0" err="1"/>
              <a:t>PPPUseItForm.pdf</a:t>
            </a:r>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15</a:t>
            </a:fld>
            <a:endParaRPr lang="en-US"/>
          </a:p>
        </p:txBody>
      </p:sp>
    </p:spTree>
    <p:extLst>
      <p:ext uri="{BB962C8B-B14F-4D97-AF65-F5344CB8AC3E}">
        <p14:creationId xmlns:p14="http://schemas.microsoft.com/office/powerpoint/2010/main" val="66736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16</a:t>
            </a:fld>
            <a:endParaRPr lang="en-US"/>
          </a:p>
        </p:txBody>
      </p:sp>
    </p:spTree>
    <p:extLst>
      <p:ext uri="{BB962C8B-B14F-4D97-AF65-F5344CB8AC3E}">
        <p14:creationId xmlns:p14="http://schemas.microsoft.com/office/powerpoint/2010/main" val="15098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17</a:t>
            </a:fld>
            <a:endParaRPr lang="en-US"/>
          </a:p>
        </p:txBody>
      </p:sp>
    </p:spTree>
    <p:extLst>
      <p:ext uri="{BB962C8B-B14F-4D97-AF65-F5344CB8AC3E}">
        <p14:creationId xmlns:p14="http://schemas.microsoft.com/office/powerpoint/2010/main" val="5594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18</a:t>
            </a:fld>
            <a:endParaRPr lang="en-US"/>
          </a:p>
        </p:txBody>
      </p:sp>
    </p:spTree>
    <p:extLst>
      <p:ext uri="{BB962C8B-B14F-4D97-AF65-F5344CB8AC3E}">
        <p14:creationId xmlns:p14="http://schemas.microsoft.com/office/powerpoint/2010/main" val="113651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19</a:t>
            </a:fld>
            <a:endParaRPr lang="en-US"/>
          </a:p>
        </p:txBody>
      </p:sp>
    </p:spTree>
    <p:extLst>
      <p:ext uri="{BB962C8B-B14F-4D97-AF65-F5344CB8AC3E}">
        <p14:creationId xmlns:p14="http://schemas.microsoft.com/office/powerpoint/2010/main" val="7217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few</a:t>
            </a:r>
            <a:r>
              <a:rPr lang="en-US" baseline="0" dirty="0"/>
              <a:t> priorities identified, the next practice we engage is Priority and Practice Planning— definitions…</a:t>
            </a:r>
            <a:endParaRPr lang="en-US" dirty="0"/>
          </a:p>
        </p:txBody>
      </p:sp>
      <p:sp>
        <p:nvSpPr>
          <p:cNvPr id="4" name="Slide Number Placeholder 3"/>
          <p:cNvSpPr>
            <a:spLocks noGrp="1"/>
          </p:cNvSpPr>
          <p:nvPr>
            <p:ph type="sldNum" sz="quarter" idx="10"/>
          </p:nvPr>
        </p:nvSpPr>
        <p:spPr/>
        <p:txBody>
          <a:bodyPr/>
          <a:lstStyle/>
          <a:p>
            <a:fld id="{B48278BF-7B4D-4542-B227-3C621B44EAE6}" type="slidenum">
              <a:rPr lang="en-US" smtClean="0"/>
              <a:t>3</a:t>
            </a:fld>
            <a:endParaRPr lang="en-US"/>
          </a:p>
        </p:txBody>
      </p:sp>
    </p:spTree>
    <p:extLst>
      <p:ext uri="{BB962C8B-B14F-4D97-AF65-F5344CB8AC3E}">
        <p14:creationId xmlns:p14="http://schemas.microsoft.com/office/powerpoint/2010/main" val="317817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5</a:t>
            </a:fld>
            <a:endParaRPr lang="en-US"/>
          </a:p>
        </p:txBody>
      </p:sp>
    </p:spTree>
    <p:extLst>
      <p:ext uri="{BB962C8B-B14F-4D97-AF65-F5344CB8AC3E}">
        <p14:creationId xmlns:p14="http://schemas.microsoft.com/office/powerpoint/2010/main" val="196516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6</a:t>
            </a:fld>
            <a:endParaRPr lang="en-US"/>
          </a:p>
        </p:txBody>
      </p:sp>
    </p:spTree>
    <p:extLst>
      <p:ext uri="{BB962C8B-B14F-4D97-AF65-F5344CB8AC3E}">
        <p14:creationId xmlns:p14="http://schemas.microsoft.com/office/powerpoint/2010/main" val="69501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Norms:</a:t>
            </a:r>
          </a:p>
          <a:p>
            <a:endParaRPr lang="en-US" dirty="0"/>
          </a:p>
          <a:p>
            <a:r>
              <a:rPr lang="en-US" dirty="0"/>
              <a:t>In what ways do we need to conduct ourselves in order for us to be most productive and engaged in this work?</a:t>
            </a:r>
          </a:p>
          <a:p>
            <a:endParaRPr lang="en-US" dirty="0"/>
          </a:p>
          <a:p>
            <a:r>
              <a:rPr lang="en-US" dirty="0"/>
              <a:t>Review</a:t>
            </a:r>
            <a:r>
              <a:rPr lang="en-US" baseline="0" dirty="0"/>
              <a:t> or create roles:</a:t>
            </a:r>
          </a:p>
          <a:p>
            <a:pPr marL="457200" indent="-457200">
              <a:buFont typeface="Arial" charset="0"/>
              <a:buChar char="•"/>
            </a:pPr>
            <a:r>
              <a:rPr lang="en-US" sz="1200" dirty="0">
                <a:latin typeface="Gotham Medium" charset="0"/>
                <a:ea typeface="Gotham Medium" charset="0"/>
                <a:cs typeface="Gotham Medium" charset="0"/>
              </a:rPr>
              <a:t>Note Taker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Timekeeper?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Observer?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Jargon buster?</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7</a:t>
            </a:fld>
            <a:endParaRPr lang="en-US"/>
          </a:p>
        </p:txBody>
      </p:sp>
    </p:spTree>
    <p:extLst>
      <p:ext uri="{BB962C8B-B14F-4D97-AF65-F5344CB8AC3E}">
        <p14:creationId xmlns:p14="http://schemas.microsoft.com/office/powerpoint/2010/main" val="5268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8</a:t>
            </a:fld>
            <a:endParaRPr lang="en-US"/>
          </a:p>
        </p:txBody>
      </p:sp>
    </p:spTree>
    <p:extLst>
      <p:ext uri="{BB962C8B-B14F-4D97-AF65-F5344CB8AC3E}">
        <p14:creationId xmlns:p14="http://schemas.microsoft.com/office/powerpoint/2010/main" val="105092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assess where</a:t>
            </a:r>
            <a:r>
              <a:rPr lang="en-US" baseline="0" dirty="0"/>
              <a:t> we are in terms of stages of implementation on a given practice... You have this guide as a handout.</a:t>
            </a:r>
            <a:endParaRPr lang="en-US" dirty="0"/>
          </a:p>
        </p:txBody>
      </p:sp>
      <p:sp>
        <p:nvSpPr>
          <p:cNvPr id="4" name="Slide Number Placeholder 3"/>
          <p:cNvSpPr>
            <a:spLocks noGrp="1"/>
          </p:cNvSpPr>
          <p:nvPr>
            <p:ph type="sldNum" sz="quarter" idx="10"/>
          </p:nvPr>
        </p:nvSpPr>
        <p:spPr/>
        <p:txBody>
          <a:bodyPr/>
          <a:lstStyle/>
          <a:p>
            <a:fld id="{B48278BF-7B4D-4542-B227-3C621B44EAE6}" type="slidenum">
              <a:rPr lang="en-US" smtClean="0"/>
              <a:t>9</a:t>
            </a:fld>
            <a:endParaRPr lang="en-US"/>
          </a:p>
        </p:txBody>
      </p:sp>
    </p:spTree>
    <p:extLst>
      <p:ext uri="{BB962C8B-B14F-4D97-AF65-F5344CB8AC3E}">
        <p14:creationId xmlns:p14="http://schemas.microsoft.com/office/powerpoint/2010/main" val="95816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Answer each prompt in order, 1-8.  The first prompt to which the answer is “NO” is a likely entry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point for action planning for this Practice.</a:t>
            </a:r>
          </a:p>
          <a:p>
            <a:endParaRPr lang="en-US" dirty="0"/>
          </a:p>
        </p:txBody>
      </p:sp>
      <p:sp>
        <p:nvSpPr>
          <p:cNvPr id="4" name="Slide Number Placeholder 3"/>
          <p:cNvSpPr>
            <a:spLocks noGrp="1"/>
          </p:cNvSpPr>
          <p:nvPr>
            <p:ph type="sldNum" sz="quarter" idx="10"/>
          </p:nvPr>
        </p:nvSpPr>
        <p:spPr/>
        <p:txBody>
          <a:bodyPr/>
          <a:lstStyle/>
          <a:p>
            <a:fld id="{0F238701-2E87-CA44-90EC-934127C41CFF}" type="slidenum">
              <a:rPr lang="en-US" smtClean="0"/>
              <a:t>10</a:t>
            </a:fld>
            <a:endParaRPr lang="en-US"/>
          </a:p>
        </p:txBody>
      </p:sp>
    </p:spTree>
    <p:extLst>
      <p:ext uri="{BB962C8B-B14F-4D97-AF65-F5344CB8AC3E}">
        <p14:creationId xmlns:p14="http://schemas.microsoft.com/office/powerpoint/2010/main" val="212864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11</a:t>
            </a:fld>
            <a:endParaRPr lang="en-US"/>
          </a:p>
        </p:txBody>
      </p:sp>
    </p:spTree>
    <p:extLst>
      <p:ext uri="{BB962C8B-B14F-4D97-AF65-F5344CB8AC3E}">
        <p14:creationId xmlns:p14="http://schemas.microsoft.com/office/powerpoint/2010/main" val="75191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210251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Gol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39894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rpl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9342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F3D59"/>
          </a:solidFill>
          <a:ln>
            <a:solidFill>
              <a:srgbClr val="0F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349016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Gol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24188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362382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urple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13489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Re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97430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green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45898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Tree>
    <p:extLst>
      <p:ext uri="{BB962C8B-B14F-4D97-AF65-F5344CB8AC3E}">
        <p14:creationId xmlns:p14="http://schemas.microsoft.com/office/powerpoint/2010/main" val="380024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28857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3110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85312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817357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05398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6631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293863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098C7-A8EE-9140-99BD-E7E341408D67}"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34971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098C7-A8EE-9140-99BD-E7E341408D67}"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75925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reen">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04423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al">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70473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Re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99089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98C7-A8EE-9140-99BD-E7E341408D67}"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418C8-233F-2F46-BEC6-F898D93967C1}" type="slidenum">
              <a:rPr lang="en-US" smtClean="0"/>
              <a:t>‹#›</a:t>
            </a:fld>
            <a:endParaRPr lang="en-US"/>
          </a:p>
        </p:txBody>
      </p:sp>
    </p:spTree>
    <p:extLst>
      <p:ext uri="{BB962C8B-B14F-4D97-AF65-F5344CB8AC3E}">
        <p14:creationId xmlns:p14="http://schemas.microsoft.com/office/powerpoint/2010/main" val="153550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55" r:id="rId18"/>
    <p:sldLayoutId id="2147483656" r:id="rId19"/>
    <p:sldLayoutId id="2147483657" r:id="rId20"/>
    <p:sldLayoutId id="2147483658" r:id="rId21"/>
    <p:sldLayoutId id="2147483659"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FT PPT Template Title PG.jpeg" title="SWIFT schoolwide integrated framework for trans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txBox="1">
            <a:spLocks noGrp="1"/>
          </p:cNvSpPr>
          <p:nvPr>
            <p:ph type="title" idx="4294967295"/>
          </p:nvPr>
        </p:nvSpPr>
        <p:spPr>
          <a:xfrm>
            <a:off x="606786" y="3659310"/>
            <a:ext cx="83657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Arial" charset="0"/>
                <a:cs typeface="Arial" charset="0"/>
              </a:rPr>
              <a:t>Site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Arial" charset="0"/>
                <a:cs typeface="Arial" charset="0"/>
              </a:rPr>
              <a:t>Priorities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Arial" charset="0"/>
                <a:cs typeface="Arial" charset="0"/>
              </a:rPr>
              <a:t>DATE</a:t>
            </a:r>
          </a:p>
        </p:txBody>
      </p:sp>
    </p:spTree>
    <p:extLst>
      <p:ext uri="{BB962C8B-B14F-4D97-AF65-F5344CB8AC3E}">
        <p14:creationId xmlns:p14="http://schemas.microsoft.com/office/powerpoint/2010/main" val="23699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181"/>
            <a:ext cx="5844438" cy="990600"/>
          </a:xfrm>
        </p:spPr>
        <p:txBody>
          <a:bodyPr>
            <a:noAutofit/>
          </a:bodyPr>
          <a:lstStyle/>
          <a:p>
            <a:pPr algn="l"/>
            <a:r>
              <a:rPr lang="en-US" sz="2400" b="1" dirty="0">
                <a:solidFill>
                  <a:srgbClr val="38345C"/>
                </a:solidFill>
                <a:latin typeface="Arial" charset="0"/>
                <a:ea typeface="Arial" charset="0"/>
                <a:cs typeface="Arial" charset="0"/>
              </a:rPr>
              <a:t>For Each Statement</a:t>
            </a:r>
            <a:br>
              <a:rPr lang="en-US" sz="2400" b="1" dirty="0">
                <a:solidFill>
                  <a:srgbClr val="38345C"/>
                </a:solidFill>
                <a:latin typeface="Arial" charset="0"/>
                <a:ea typeface="Arial" charset="0"/>
                <a:cs typeface="Arial" charset="0"/>
              </a:rPr>
            </a:br>
            <a:r>
              <a:rPr lang="en-US" sz="2400" b="1" dirty="0">
                <a:solidFill>
                  <a:srgbClr val="38345C"/>
                </a:solidFill>
                <a:latin typeface="Arial" charset="0"/>
                <a:ea typeface="Arial" charset="0"/>
                <a:cs typeface="Arial" charset="0"/>
              </a:rPr>
              <a:t>Prompt Answer:  YES or NO</a:t>
            </a:r>
          </a:p>
        </p:txBody>
      </p:sp>
      <p:sp>
        <p:nvSpPr>
          <p:cNvPr id="3" name="Content Placeholder 2"/>
          <p:cNvSpPr>
            <a:spLocks noGrp="1"/>
          </p:cNvSpPr>
          <p:nvPr>
            <p:ph idx="1"/>
          </p:nvPr>
        </p:nvSpPr>
        <p:spPr>
          <a:xfrm>
            <a:off x="457200" y="1406013"/>
            <a:ext cx="8229600" cy="4876800"/>
          </a:xfrm>
        </p:spPr>
        <p:txBody>
          <a:bodyPr>
            <a:normAutofit fontScale="70000" lnSpcReduction="20000"/>
          </a:bodyPr>
          <a:lstStyle/>
          <a:p>
            <a:pPr marL="457200" lvl="0" indent="-457200">
              <a:buFont typeface="+mj-lt"/>
              <a:buAutoNum type="arabicPeriod"/>
            </a:pPr>
            <a:r>
              <a:rPr lang="en-US" dirty="0">
                <a:solidFill>
                  <a:srgbClr val="F1A81D"/>
                </a:solidFill>
                <a:latin typeface="Arial" charset="0"/>
                <a:ea typeface="Arial" charset="0"/>
                <a:cs typeface="Arial" charset="0"/>
              </a:rPr>
              <a:t>We know what options (practices) exist for this priority.</a:t>
            </a:r>
          </a:p>
          <a:p>
            <a:pPr marL="457200" lvl="0" indent="-457200">
              <a:buFont typeface="+mj-lt"/>
              <a:buAutoNum type="arabicPeriod"/>
            </a:pPr>
            <a:r>
              <a:rPr lang="en-US" dirty="0">
                <a:solidFill>
                  <a:srgbClr val="F1A81D"/>
                </a:solidFill>
                <a:latin typeface="Arial" charset="0"/>
                <a:ea typeface="Arial" charset="0"/>
                <a:cs typeface="Arial" charset="0"/>
              </a:rPr>
              <a:t>We agree on which practice we want to implement.</a:t>
            </a:r>
          </a:p>
          <a:p>
            <a:pPr marL="457200" lvl="0" indent="-457200">
              <a:buFont typeface="+mj-lt"/>
              <a:buAutoNum type="arabicPeriod"/>
            </a:pPr>
            <a:r>
              <a:rPr lang="en-US" dirty="0">
                <a:solidFill>
                  <a:srgbClr val="838989"/>
                </a:solidFill>
                <a:latin typeface="Arial" charset="0"/>
                <a:ea typeface="Arial" charset="0"/>
                <a:cs typeface="Arial" charset="0"/>
              </a:rPr>
              <a:t>We have people and systems prepared to implement this practice.</a:t>
            </a:r>
          </a:p>
          <a:p>
            <a:pPr marL="457200" lvl="0" indent="-457200">
              <a:buFont typeface="+mj-lt"/>
              <a:buAutoNum type="arabicPeriod"/>
            </a:pPr>
            <a:r>
              <a:rPr lang="en-US" dirty="0">
                <a:solidFill>
                  <a:srgbClr val="838989"/>
                </a:solidFill>
                <a:latin typeface="Arial" charset="0"/>
                <a:ea typeface="Arial" charset="0"/>
                <a:cs typeface="Arial" charset="0"/>
              </a:rPr>
              <a:t>We have well-trained people who will be trying-out this practice.</a:t>
            </a:r>
          </a:p>
          <a:p>
            <a:pPr marL="457200" lvl="0" indent="-457200">
              <a:buFont typeface="+mj-lt"/>
              <a:buAutoNum type="arabicPeriod"/>
            </a:pPr>
            <a:r>
              <a:rPr lang="en-US" dirty="0">
                <a:solidFill>
                  <a:srgbClr val="057A49"/>
                </a:solidFill>
                <a:latin typeface="Arial" charset="0"/>
                <a:ea typeface="Arial" charset="0"/>
                <a:cs typeface="Arial" charset="0"/>
              </a:rPr>
              <a:t>We have tried-out this practice.</a:t>
            </a:r>
          </a:p>
          <a:p>
            <a:pPr marL="457200" lvl="0" indent="-457200">
              <a:buFont typeface="+mj-lt"/>
              <a:buAutoNum type="arabicPeriod"/>
            </a:pPr>
            <a:r>
              <a:rPr lang="en-US" dirty="0">
                <a:solidFill>
                  <a:srgbClr val="057A49"/>
                </a:solidFill>
                <a:latin typeface="Arial" charset="0"/>
                <a:ea typeface="Arial" charset="0"/>
                <a:cs typeface="Arial" charset="0"/>
              </a:rPr>
              <a:t>We have reflected on initial implementation efforts and recommended improvements in the practice and systems that support it.</a:t>
            </a:r>
          </a:p>
          <a:p>
            <a:pPr marL="457200" lvl="0" indent="-457200">
              <a:buFont typeface="+mj-lt"/>
              <a:buAutoNum type="arabicPeriod"/>
            </a:pPr>
            <a:r>
              <a:rPr lang="en-US" dirty="0">
                <a:solidFill>
                  <a:srgbClr val="0FBCC8"/>
                </a:solidFill>
                <a:latin typeface="Arial" charset="0"/>
                <a:ea typeface="Arial" charset="0"/>
                <a:cs typeface="Arial" charset="0"/>
              </a:rPr>
              <a:t>We have student and system outcomes that show this practice is working.</a:t>
            </a:r>
          </a:p>
          <a:p>
            <a:pPr marL="457200" lvl="0" indent="-457200">
              <a:buFont typeface="+mj-lt"/>
              <a:buAutoNum type="arabicPeriod"/>
            </a:pPr>
            <a:r>
              <a:rPr lang="en-US" dirty="0">
                <a:solidFill>
                  <a:srgbClr val="0FBCC8"/>
                </a:solidFill>
                <a:latin typeface="Arial" charset="0"/>
                <a:ea typeface="Arial" charset="0"/>
                <a:cs typeface="Arial" charset="0"/>
              </a:rPr>
              <a:t>We have a competent, organized, well led system for this practice.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51345"/>
            <a:ext cx="2483128" cy="655484"/>
          </a:xfrm>
          <a:prstGeom prst="rect">
            <a:avLst/>
          </a:prstGeom>
        </p:spPr>
      </p:pic>
      <p:pic>
        <p:nvPicPr>
          <p:cNvPr id="6" name="Picture 5" descr="PPP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536" y="80133"/>
            <a:ext cx="1188720" cy="1188720"/>
          </a:xfrm>
          <a:prstGeom prst="rect">
            <a:avLst/>
          </a:prstGeom>
        </p:spPr>
      </p:pic>
    </p:spTree>
    <p:extLst>
      <p:ext uri="{BB962C8B-B14F-4D97-AF65-F5344CB8AC3E}">
        <p14:creationId xmlns:p14="http://schemas.microsoft.com/office/powerpoint/2010/main" val="150682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853389" y="2228671"/>
            <a:ext cx="74774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CONSIDER</a:t>
            </a:r>
            <a:r>
              <a:rPr kumimoji="0" lang="en-US" sz="3600" b="0" i="0" u="none" strike="noStrike" kern="1200" cap="none" spc="0" normalizeH="0" baseline="0" noProof="0" dirty="0">
                <a:ln>
                  <a:noFill/>
                </a:ln>
                <a:solidFill>
                  <a:schemeClr val="bg1"/>
                </a:solidFill>
                <a:effectLst/>
                <a:uLnTx/>
                <a:uFillTx/>
                <a:latin typeface="Gotham Medium" charset="0"/>
                <a:ea typeface="Gotham Medium" charset="0"/>
                <a:cs typeface="Gotham Medium" charset="0"/>
              </a:rPr>
              <a:t> OPTIONS</a:t>
            </a:r>
          </a:p>
        </p:txBody>
      </p:sp>
    </p:spTree>
    <p:extLst>
      <p:ext uri="{BB962C8B-B14F-4D97-AF65-F5344CB8AC3E}">
        <p14:creationId xmlns:p14="http://schemas.microsoft.com/office/powerpoint/2010/main" val="9206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E768-8A1C-0FC3-B8BD-54C9545EC16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Priority and Practice Planning Quick Guide</a:t>
            </a:r>
          </a:p>
        </p:txBody>
      </p:sp>
      <p:pic>
        <p:nvPicPr>
          <p:cNvPr id="3" name="Picture 2" descr="PPP quick guie of main prompts and clarifying state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3393" cy="6949440"/>
          </a:xfrm>
          <a:prstGeom prst="rect">
            <a:avLst/>
          </a:prstGeom>
        </p:spPr>
      </p:pic>
    </p:spTree>
    <p:extLst>
      <p:ext uri="{BB962C8B-B14F-4D97-AF65-F5344CB8AC3E}">
        <p14:creationId xmlns:p14="http://schemas.microsoft.com/office/powerpoint/2010/main" val="205444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1BE4F-B85F-D7FE-FBCF-0596713D5EB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Priority and Practice Planning Quick Guide 2</a:t>
            </a:r>
          </a:p>
        </p:txBody>
      </p:sp>
      <p:pic>
        <p:nvPicPr>
          <p:cNvPr id="2" name="Picture 1" descr="continuined from previous, PPP quick gu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7" y="0"/>
            <a:ext cx="8993393" cy="6949440"/>
          </a:xfrm>
          <a:prstGeom prst="rect">
            <a:avLst/>
          </a:prstGeom>
        </p:spPr>
      </p:pic>
    </p:spTree>
    <p:extLst>
      <p:ext uri="{BB962C8B-B14F-4D97-AF65-F5344CB8AC3E}">
        <p14:creationId xmlns:p14="http://schemas.microsoft.com/office/powerpoint/2010/main" val="205908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20878" y="2287527"/>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FORM</a:t>
            </a:r>
            <a:r>
              <a:rPr kumimoji="0" lang="en-US" sz="3600" b="1" i="0" u="none" strike="noStrike" kern="1200" cap="none" spc="0" normalizeH="0" baseline="0" noProof="0" dirty="0">
                <a:ln>
                  <a:noFill/>
                </a:ln>
                <a:solidFill>
                  <a:schemeClr val="bg1"/>
                </a:solidFill>
                <a:effectLst/>
                <a:uLnTx/>
                <a:uFillTx/>
                <a:latin typeface="Gotham Medium" charset="0"/>
                <a:ea typeface="Gotham Medium" charset="0"/>
                <a:cs typeface="Gotham Medium" charset="0"/>
              </a:rPr>
              <a:t> THE PLAN</a:t>
            </a:r>
          </a:p>
        </p:txBody>
      </p:sp>
    </p:spTree>
    <p:extLst>
      <p:ext uri="{BB962C8B-B14F-4D97-AF65-F5344CB8AC3E}">
        <p14:creationId xmlns:p14="http://schemas.microsoft.com/office/powerpoint/2010/main" val="36811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F70C17-8C24-A446-8147-2BBF9EC59C4C}"/>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Priority and Practice Planning Screenshot</a:t>
            </a:r>
          </a:p>
        </p:txBody>
      </p:sp>
      <p:pic>
        <p:nvPicPr>
          <p:cNvPr id="2" name="Picture 1" descr="Screenshot of the Priority and Practice planning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47444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74" y="2167501"/>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WRAP UP</a:t>
            </a:r>
          </a:p>
        </p:txBody>
      </p:sp>
    </p:spTree>
    <p:extLst>
      <p:ext uri="{BB962C8B-B14F-4D97-AF65-F5344CB8AC3E}">
        <p14:creationId xmlns:p14="http://schemas.microsoft.com/office/powerpoint/2010/main" val="157711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474" y="2167501"/>
            <a:ext cx="299775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WRAP UP</a:t>
            </a:r>
          </a:p>
        </p:txBody>
      </p:sp>
      <p:sp>
        <p:nvSpPr>
          <p:cNvPr id="2" name="Rectangle 1"/>
          <p:cNvSpPr/>
          <p:nvPr/>
        </p:nvSpPr>
        <p:spPr>
          <a:xfrm>
            <a:off x="3384562" y="815058"/>
            <a:ext cx="5759438" cy="3194721"/>
          </a:xfrm>
          <a:prstGeom prst="rect">
            <a:avLst/>
          </a:prstGeom>
        </p:spPr>
        <p:txBody>
          <a:bodyPr wrap="square">
            <a:spAutoFit/>
          </a:bodyPr>
          <a:lstStyle/>
          <a:p>
            <a:pPr marL="182880" lvl="0"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Distribution of completed PPP Action Plan</a:t>
            </a:r>
          </a:p>
          <a:p>
            <a:pPr lvl="1" indent="-182880" defTabSz="914400">
              <a:spcBef>
                <a:spcPct val="20000"/>
              </a:spcBef>
              <a:buClr>
                <a:srgbClr val="4F81BD"/>
              </a:buClr>
              <a:buSzPct val="85000"/>
              <a:buFont typeface="Arial" pitchFamily="34" charset="0"/>
              <a:buChar char="•"/>
            </a:pPr>
            <a:r>
              <a:rPr lang="en-US" sz="2000" dirty="0">
                <a:solidFill>
                  <a:prstClr val="black"/>
                </a:solidFill>
                <a:latin typeface="Arial" charset="0"/>
                <a:ea typeface="Arial" charset="0"/>
                <a:cs typeface="Arial" charset="0"/>
              </a:rPr>
              <a:t>Timeline:</a:t>
            </a:r>
          </a:p>
          <a:p>
            <a:pPr lvl="1" indent="-182880" defTabSz="914400">
              <a:spcBef>
                <a:spcPct val="20000"/>
              </a:spcBef>
              <a:buClr>
                <a:srgbClr val="4F81BD"/>
              </a:buClr>
              <a:buSzPct val="85000"/>
              <a:buFont typeface="Arial" pitchFamily="34" charset="0"/>
              <a:buChar char="•"/>
            </a:pPr>
            <a:endParaRPr lang="en-US" sz="2000" dirty="0">
              <a:solidFill>
                <a:prstClr val="black"/>
              </a:solidFill>
              <a:latin typeface="Arial" charset="0"/>
              <a:ea typeface="Arial" charset="0"/>
              <a:cs typeface="Arial" charset="0"/>
            </a:endParaRPr>
          </a:p>
          <a:p>
            <a:pPr lvl="1" indent="-182880" defTabSz="914400">
              <a:spcBef>
                <a:spcPct val="20000"/>
              </a:spcBef>
              <a:buClr>
                <a:srgbClr val="4F81BD"/>
              </a:buClr>
              <a:buSzPct val="85000"/>
              <a:buFont typeface="Arial" pitchFamily="34" charset="0"/>
              <a:buChar char="•"/>
            </a:pPr>
            <a:endParaRPr lang="en-US" sz="2400" dirty="0">
              <a:solidFill>
                <a:prstClr val="black"/>
              </a:solidFill>
              <a:latin typeface="Arial" charset="0"/>
              <a:ea typeface="Arial" charset="0"/>
              <a:cs typeface="Arial" charset="0"/>
            </a:endParaRPr>
          </a:p>
          <a:p>
            <a:pPr marL="182880" lvl="0"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Review plan status at next District or Building Team meeting</a:t>
            </a:r>
          </a:p>
          <a:p>
            <a:pPr lvl="1" indent="-182880" defTabSz="914400">
              <a:spcBef>
                <a:spcPct val="20000"/>
              </a:spcBef>
              <a:buClr>
                <a:srgbClr val="4F81BD"/>
              </a:buClr>
              <a:buSzPct val="85000"/>
              <a:buFont typeface="Arial" pitchFamily="34" charset="0"/>
              <a:buChar char="•"/>
            </a:pPr>
            <a:r>
              <a:rPr lang="en-US" sz="2000" dirty="0">
                <a:solidFill>
                  <a:prstClr val="black"/>
                </a:solidFill>
                <a:latin typeface="Arial" charset="0"/>
                <a:ea typeface="Arial" charset="0"/>
                <a:cs typeface="Arial" charset="0"/>
              </a:rPr>
              <a:t>Next Team Meeting</a:t>
            </a:r>
          </a:p>
        </p:txBody>
      </p:sp>
    </p:spTree>
    <p:extLst>
      <p:ext uri="{BB962C8B-B14F-4D97-AF65-F5344CB8AC3E}">
        <p14:creationId xmlns:p14="http://schemas.microsoft.com/office/powerpoint/2010/main" val="129881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8345C"/>
                </a:solidFill>
                <a:latin typeface="Arial" charset="0"/>
                <a:ea typeface="Arial" charset="0"/>
                <a:cs typeface="Arial" charset="0"/>
              </a:rPr>
              <a:t>Process the Meeting</a:t>
            </a:r>
          </a:p>
        </p:txBody>
      </p:sp>
      <p:sp>
        <p:nvSpPr>
          <p:cNvPr id="3" name="Content Placeholder 2"/>
          <p:cNvSpPr>
            <a:spLocks noGrp="1"/>
          </p:cNvSpPr>
          <p:nvPr>
            <p:ph idx="1"/>
          </p:nvPr>
        </p:nvSpPr>
        <p:spPr/>
        <p:txBody>
          <a:bodyPr/>
          <a:lstStyle/>
          <a:p>
            <a:r>
              <a:rPr lang="en-US" dirty="0">
                <a:solidFill>
                  <a:srgbClr val="38345C"/>
                </a:solidFill>
                <a:latin typeface="Arial" charset="0"/>
                <a:ea typeface="Arial" charset="0"/>
                <a:cs typeface="Arial" charset="0"/>
              </a:rPr>
              <a:t>What worked?</a:t>
            </a:r>
          </a:p>
          <a:p>
            <a:endParaRPr lang="en-US" dirty="0">
              <a:solidFill>
                <a:srgbClr val="38345C"/>
              </a:solidFill>
              <a:latin typeface="Arial" charset="0"/>
              <a:ea typeface="Arial" charset="0"/>
              <a:cs typeface="Arial" charset="0"/>
            </a:endParaRPr>
          </a:p>
          <a:p>
            <a:endParaRPr lang="en-US" dirty="0">
              <a:solidFill>
                <a:srgbClr val="38345C"/>
              </a:solidFill>
              <a:latin typeface="Arial" charset="0"/>
              <a:ea typeface="Arial" charset="0"/>
              <a:cs typeface="Arial" charset="0"/>
            </a:endParaRPr>
          </a:p>
          <a:p>
            <a:endParaRPr lang="en-US" dirty="0">
              <a:solidFill>
                <a:srgbClr val="38345C"/>
              </a:solidFill>
              <a:latin typeface="Arial" charset="0"/>
              <a:ea typeface="Arial" charset="0"/>
              <a:cs typeface="Arial" charset="0"/>
            </a:endParaRPr>
          </a:p>
          <a:p>
            <a:endParaRPr lang="en-US" dirty="0">
              <a:solidFill>
                <a:srgbClr val="38345C"/>
              </a:solidFill>
              <a:latin typeface="Arial" charset="0"/>
              <a:ea typeface="Arial" charset="0"/>
              <a:cs typeface="Arial" charset="0"/>
            </a:endParaRPr>
          </a:p>
          <a:p>
            <a:r>
              <a:rPr lang="en-US" dirty="0">
                <a:solidFill>
                  <a:srgbClr val="38345C"/>
                </a:solidFill>
                <a:latin typeface="Arial" charset="0"/>
                <a:ea typeface="Arial" charset="0"/>
                <a:cs typeface="Arial" charset="0"/>
              </a:rPr>
              <a:t>Didn’t work – Enhancements for the Future?</a:t>
            </a:r>
          </a:p>
        </p:txBody>
      </p:sp>
    </p:spTree>
    <p:extLst>
      <p:ext uri="{BB962C8B-B14F-4D97-AF65-F5344CB8AC3E}">
        <p14:creationId xmlns:p14="http://schemas.microsoft.com/office/powerpoint/2010/main" val="166929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BAECE2-CC71-8B70-B579-0FB505C97EE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Final Slide</a:t>
            </a:r>
          </a:p>
        </p:txBody>
      </p:sp>
      <p:pic>
        <p:nvPicPr>
          <p:cNvPr id="4" name="Picture 3" descr="SWIFT Schoolwide integrated framework for trans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154" y="2845192"/>
            <a:ext cx="4089400" cy="1079500"/>
          </a:xfrm>
          <a:prstGeom prst="rect">
            <a:avLst/>
          </a:prstGeom>
        </p:spPr>
      </p:pic>
      <p:pic>
        <p:nvPicPr>
          <p:cNvPr id="3" name="Picture 2" descr="IDEAS that work: OSEP logo"/>
          <p:cNvPicPr>
            <a:picLocks noChangeAspect="1"/>
          </p:cNvPicPr>
          <p:nvPr/>
        </p:nvPicPr>
        <p:blipFill>
          <a:blip r:embed="rId4"/>
          <a:stretch>
            <a:fillRect/>
          </a:stretch>
        </p:blipFill>
        <p:spPr>
          <a:xfrm>
            <a:off x="571500" y="5413224"/>
            <a:ext cx="1511300" cy="977900"/>
          </a:xfrm>
          <a:prstGeom prst="rect">
            <a:avLst/>
          </a:prstGeom>
        </p:spPr>
      </p:pic>
      <p:sp>
        <p:nvSpPr>
          <p:cNvPr id="2" name="Content Placeholder 2"/>
          <p:cNvSpPr txBox="1">
            <a:spLocks/>
          </p:cNvSpPr>
          <p:nvPr/>
        </p:nvSpPr>
        <p:spPr>
          <a:xfrm>
            <a:off x="2449286" y="5311586"/>
            <a:ext cx="6195785" cy="14816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t>SWIFT Center produced this presentation under U.S. Department of Education, Office of Special Education Programs Grant No. H326Y120005. OSEP Project Officers Grace Zamora </a:t>
            </a:r>
            <a:r>
              <a:rPr lang="en-US" sz="1000" dirty="0" err="1"/>
              <a:t>Durán</a:t>
            </a:r>
            <a:r>
              <a:rPr lang="en-US" sz="1000" dirty="0"/>
              <a:t> and Tina Diamond served as the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Please cite as: Presenter, A.A.. (Year, Month).  </a:t>
            </a:r>
            <a:r>
              <a:rPr lang="en-US" sz="1000" i="1" dirty="0"/>
              <a:t>Priority &amp; Practice Planning</a:t>
            </a:r>
            <a:r>
              <a:rPr lang="en-US" sz="1000" dirty="0"/>
              <a:t>.  Presented at Organization, Location.</a:t>
            </a:r>
          </a:p>
          <a:p>
            <a:pPr marL="0" indent="0">
              <a:buFont typeface="Arial"/>
              <a:buNone/>
            </a:pPr>
            <a:endParaRPr lang="en-US" dirty="0"/>
          </a:p>
        </p:txBody>
      </p:sp>
    </p:spTree>
    <p:extLst>
      <p:ext uri="{BB962C8B-B14F-4D97-AF65-F5344CB8AC3E}">
        <p14:creationId xmlns:p14="http://schemas.microsoft.com/office/powerpoint/2010/main" val="45761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Y?&#10;&#10;Priority &amp; Practice Planning&#10;prompts important conversations about &#10;the current stage of implementation for an educational&#10;practice and &#10;identifies steps needed to achieve sustainable use of the practice. &#10;"/>
          <p:cNvSpPr txBox="1">
            <a:spLocks noGrp="1"/>
          </p:cNvSpPr>
          <p:nvPr>
            <p:ph type="title" idx="4294967295"/>
          </p:nvPr>
        </p:nvSpPr>
        <p:spPr>
          <a:xfrm>
            <a:off x="74495" y="0"/>
            <a:ext cx="2879017" cy="64633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charset="0"/>
                <a:ea typeface="Arial" charset="0"/>
                <a:cs typeface="Arial" charset="0"/>
              </a:rPr>
              <a:t>WHY?</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Priority &amp; Practice Planning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prompts important conversations about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the current stage of implementation for an educational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practice and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identifies steps needed to achieve sustainable use of the practice.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8" name="Picture 7" descr="of three teachers engaging in conversation around student data." title="photo"/>
          <p:cNvPicPr>
            <a:picLocks noChangeAspect="1"/>
          </p:cNvPicPr>
          <p:nvPr/>
        </p:nvPicPr>
        <p:blipFill rotWithShape="1">
          <a:blip r:embed="rId3">
            <a:extLst>
              <a:ext uri="{28A0092B-C50C-407E-A947-70E740481C1C}">
                <a14:useLocalDpi xmlns:a14="http://schemas.microsoft.com/office/drawing/2010/main" val="0"/>
              </a:ext>
            </a:extLst>
          </a:blip>
          <a:srcRect l="12284" r="36682"/>
          <a:stretch/>
        </p:blipFill>
        <p:spPr>
          <a:xfrm>
            <a:off x="3044693" y="0"/>
            <a:ext cx="6099307" cy="6919170"/>
          </a:xfrm>
          <a:prstGeom prst="rect">
            <a:avLst/>
          </a:prstGeom>
        </p:spPr>
      </p:pic>
    </p:spTree>
    <p:extLst>
      <p:ext uri="{BB962C8B-B14F-4D97-AF65-F5344CB8AC3E}">
        <p14:creationId xmlns:p14="http://schemas.microsoft.com/office/powerpoint/2010/main" val="251890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iority &amp; Practice Planning &#10;is the process teams use to develop and monitor transformative action plans. &#10;"/>
          <p:cNvSpPr>
            <a:spLocks noGrp="1"/>
          </p:cNvSpPr>
          <p:nvPr>
            <p:ph type="title" idx="4294967295"/>
          </p:nvPr>
        </p:nvSpPr>
        <p:spPr>
          <a:xfrm>
            <a:off x="74911" y="1186969"/>
            <a:ext cx="3009014"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Priority &amp; Practice Planning </a:t>
            </a:r>
            <a:b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rPr>
              <a:t>is the process teams use to develop and monitor transformative action plans.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6" name="TextBox 5" descr="PRIORITY&#10;is an opportunity identified by the team &#10;in order to achieve their vision &#10;&#10;&#10;&#10;&#10;PRACTICE&#10;is a purposefully selected intervention, action, &#10;or collection of activities that leads to the accomplishment of the priority &#10;&#10;"/>
          <p:cNvSpPr txBox="1"/>
          <p:nvPr/>
        </p:nvSpPr>
        <p:spPr>
          <a:xfrm>
            <a:off x="3444949" y="1033081"/>
            <a:ext cx="5560828" cy="3724096"/>
          </a:xfrm>
          <a:prstGeom prst="rect">
            <a:avLst/>
          </a:prstGeom>
          <a:noFill/>
        </p:spPr>
        <p:txBody>
          <a:bodyPr wrap="square" rtlCol="0">
            <a:spAutoFit/>
          </a:bodyPr>
          <a:lstStyle/>
          <a:p>
            <a:pPr algn="ctr"/>
            <a:r>
              <a:rPr lang="en-US" sz="2800" b="1" dirty="0">
                <a:solidFill>
                  <a:srgbClr val="002060"/>
                </a:solidFill>
                <a:latin typeface="Arial" charset="0"/>
                <a:ea typeface="Arial" charset="0"/>
                <a:cs typeface="Arial" charset="0"/>
              </a:rPr>
              <a:t>PRIORITY</a:t>
            </a:r>
          </a:p>
          <a:p>
            <a:pPr algn="ctr"/>
            <a:r>
              <a:rPr lang="en-US" b="1" dirty="0">
                <a:solidFill>
                  <a:schemeClr val="tx1">
                    <a:lumMod val="50000"/>
                  </a:schemeClr>
                </a:solidFill>
                <a:latin typeface="Arial" charset="0"/>
                <a:ea typeface="Arial" charset="0"/>
                <a:cs typeface="Arial" charset="0"/>
              </a:rPr>
              <a:t>is an opportunity identified by the team </a:t>
            </a:r>
            <a:br>
              <a:rPr lang="en-US" b="1" dirty="0">
                <a:solidFill>
                  <a:schemeClr val="tx1">
                    <a:lumMod val="50000"/>
                  </a:schemeClr>
                </a:solidFill>
                <a:latin typeface="Arial" charset="0"/>
                <a:ea typeface="Arial" charset="0"/>
                <a:cs typeface="Arial" charset="0"/>
              </a:rPr>
            </a:br>
            <a:r>
              <a:rPr lang="en-US" b="1" dirty="0">
                <a:solidFill>
                  <a:schemeClr val="tx1">
                    <a:lumMod val="50000"/>
                  </a:schemeClr>
                </a:solidFill>
                <a:latin typeface="Arial" charset="0"/>
                <a:ea typeface="Arial" charset="0"/>
                <a:cs typeface="Arial" charset="0"/>
              </a:rPr>
              <a:t>in order to achieve their vision </a:t>
            </a:r>
          </a:p>
          <a:p>
            <a:pPr algn="ctr"/>
            <a:endParaRPr lang="en-US" b="1" dirty="0">
              <a:solidFill>
                <a:srgbClr val="727978"/>
              </a:solidFill>
              <a:latin typeface="Arial" charset="0"/>
              <a:ea typeface="Arial" charset="0"/>
              <a:cs typeface="Arial" charset="0"/>
            </a:endParaRPr>
          </a:p>
          <a:p>
            <a:pPr algn="ctr"/>
            <a:endParaRPr lang="en-US" b="1" dirty="0">
              <a:solidFill>
                <a:srgbClr val="727978"/>
              </a:solidFill>
              <a:latin typeface="Arial" charset="0"/>
              <a:ea typeface="Arial" charset="0"/>
              <a:cs typeface="Arial" charset="0"/>
            </a:endParaRPr>
          </a:p>
          <a:p>
            <a:pPr algn="ctr"/>
            <a:endParaRPr lang="en-US" b="1" dirty="0">
              <a:solidFill>
                <a:srgbClr val="002060"/>
              </a:solidFill>
              <a:latin typeface="Arial" charset="0"/>
              <a:ea typeface="Arial" charset="0"/>
              <a:cs typeface="Arial" charset="0"/>
            </a:endParaRPr>
          </a:p>
          <a:p>
            <a:pPr algn="ctr"/>
            <a:endParaRPr lang="en-US" b="1" dirty="0">
              <a:solidFill>
                <a:srgbClr val="002060"/>
              </a:solidFill>
              <a:latin typeface="Arial" charset="0"/>
              <a:ea typeface="Arial" charset="0"/>
              <a:cs typeface="Arial" charset="0"/>
            </a:endParaRPr>
          </a:p>
          <a:p>
            <a:pPr algn="ctr"/>
            <a:r>
              <a:rPr lang="en-US" sz="2800" b="1" dirty="0">
                <a:solidFill>
                  <a:srgbClr val="002060"/>
                </a:solidFill>
                <a:latin typeface="Arial" charset="0"/>
                <a:ea typeface="Arial" charset="0"/>
                <a:cs typeface="Arial" charset="0"/>
              </a:rPr>
              <a:t>PRACTICE</a:t>
            </a:r>
          </a:p>
          <a:p>
            <a:pPr algn="ctr"/>
            <a:r>
              <a:rPr lang="en-US" b="1" dirty="0">
                <a:solidFill>
                  <a:schemeClr val="tx1">
                    <a:lumMod val="50000"/>
                  </a:schemeClr>
                </a:solidFill>
                <a:latin typeface="Arial" charset="0"/>
                <a:ea typeface="Arial" charset="0"/>
                <a:cs typeface="Arial" charset="0"/>
              </a:rPr>
              <a:t>is a purposefully selected intervention, action, </a:t>
            </a:r>
            <a:br>
              <a:rPr lang="en-US" b="1" dirty="0">
                <a:solidFill>
                  <a:schemeClr val="tx1">
                    <a:lumMod val="50000"/>
                  </a:schemeClr>
                </a:solidFill>
                <a:latin typeface="Arial" charset="0"/>
                <a:ea typeface="Arial" charset="0"/>
                <a:cs typeface="Arial" charset="0"/>
              </a:rPr>
            </a:br>
            <a:r>
              <a:rPr lang="en-US" b="1" dirty="0">
                <a:solidFill>
                  <a:schemeClr val="tx1">
                    <a:lumMod val="50000"/>
                  </a:schemeClr>
                </a:solidFill>
                <a:latin typeface="Arial" charset="0"/>
                <a:ea typeface="Arial" charset="0"/>
                <a:cs typeface="Arial" charset="0"/>
              </a:rPr>
              <a:t>or collection of activities that leads to the accomplishment of the priority </a:t>
            </a:r>
          </a:p>
          <a:p>
            <a:endParaRPr lang="en-US" dirty="0">
              <a:solidFill>
                <a:srgbClr val="727978"/>
              </a:solidFill>
              <a:latin typeface="Arial" charset="0"/>
              <a:ea typeface="Arial" charset="0"/>
              <a:cs typeface="Arial" charset="0"/>
            </a:endParaRPr>
          </a:p>
        </p:txBody>
      </p:sp>
    </p:spTree>
    <p:extLst>
      <p:ext uri="{BB962C8B-B14F-4D97-AF65-F5344CB8AC3E}">
        <p14:creationId xmlns:p14="http://schemas.microsoft.com/office/powerpoint/2010/main" val="158536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What We Will Accomplish Together&#10;"/>
          <p:cNvSpPr txBox="1">
            <a:spLocks noGrp="1"/>
          </p:cNvSpPr>
          <p:nvPr>
            <p:ph type="title" idx="4294967295"/>
          </p:nvPr>
        </p:nvSpPr>
        <p:spPr>
          <a:xfrm>
            <a:off x="61369" y="2167501"/>
            <a:ext cx="291281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What We Will Accomplish Together</a:t>
            </a:r>
          </a:p>
        </p:txBody>
      </p:sp>
      <p:graphicFrame>
        <p:nvGraphicFramePr>
          <p:cNvPr id="10" name="Content Placeholder 3" descr="An arrow demonstrates the flow of identifying an entry point, considering options, and forming a plan."/>
          <p:cNvGraphicFramePr>
            <a:graphicFrameLocks/>
          </p:cNvGraphicFramePr>
          <p:nvPr>
            <p:extLst>
              <p:ext uri="{D42A27DB-BD31-4B8C-83A1-F6EECF244321}">
                <p14:modId xmlns:p14="http://schemas.microsoft.com/office/powerpoint/2010/main" val="2035553832"/>
              </p:ext>
            </p:extLst>
          </p:nvPr>
        </p:nvGraphicFramePr>
        <p:xfrm>
          <a:off x="3252105" y="1567542"/>
          <a:ext cx="5728610" cy="461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08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e outline the Priority and Practice Action Plan, with Vision and Reality at top and bottom." title="Matched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210" y="0"/>
            <a:ext cx="6035040" cy="6858000"/>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28" y="1635090"/>
            <a:ext cx="1097280" cy="109728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228" y="5024774"/>
            <a:ext cx="1097280" cy="109728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228" y="270393"/>
            <a:ext cx="1097280" cy="1097280"/>
          </a:xfrm>
          <a:prstGeom prst="rect">
            <a:avLst/>
          </a:prstGeom>
        </p:spPr>
      </p:pic>
      <p:grpSp>
        <p:nvGrpSpPr>
          <p:cNvPr id="11" name="Group 10">
            <a:extLst>
              <a:ext uri="{C183D7F6-B498-43B3-948B-1728B52AA6E4}">
                <adec:decorative xmlns:adec="http://schemas.microsoft.com/office/drawing/2017/decorative" val="1"/>
              </a:ext>
            </a:extLst>
          </p:cNvPr>
          <p:cNvGrpSpPr/>
          <p:nvPr/>
        </p:nvGrpSpPr>
        <p:grpSpPr>
          <a:xfrm>
            <a:off x="642372" y="2878743"/>
            <a:ext cx="1874519" cy="1874519"/>
            <a:chOff x="1179559" y="2818419"/>
            <a:chExt cx="1874519" cy="1874519"/>
          </a:xfrm>
        </p:grpSpPr>
        <p:sp>
          <p:nvSpPr>
            <p:cNvPr id="7" name="Oval 6"/>
            <p:cNvSpPr/>
            <p:nvPr/>
          </p:nvSpPr>
          <p:spPr>
            <a:xfrm>
              <a:off x="1179559" y="2818419"/>
              <a:ext cx="1874519" cy="18745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2418" y="2841278"/>
              <a:ext cx="1828800" cy="1828800"/>
            </a:xfrm>
            <a:prstGeom prst="rect">
              <a:avLst/>
            </a:prstGeom>
          </p:spPr>
        </p:pic>
      </p:grpSp>
      <p:sp>
        <p:nvSpPr>
          <p:cNvPr id="5" name="Title 4">
            <a:extLst>
              <a:ext uri="{FF2B5EF4-FFF2-40B4-BE49-F238E27FC236}">
                <a16:creationId xmlns:a16="http://schemas.microsoft.com/office/drawing/2014/main" id="{E64005E7-871A-271C-5FED-D7548836AD3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School &amp; District Vision</a:t>
            </a:r>
          </a:p>
        </p:txBody>
      </p:sp>
    </p:spTree>
    <p:extLst>
      <p:ext uri="{BB962C8B-B14F-4D97-AF65-F5344CB8AC3E}">
        <p14:creationId xmlns:p14="http://schemas.microsoft.com/office/powerpoint/2010/main" val="128845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BBAAB-2194-2EE2-44FF-B615726A593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Priority &amp; Practice Planning Form</a:t>
            </a:r>
          </a:p>
        </p:txBody>
      </p:sp>
      <p:pic>
        <p:nvPicPr>
          <p:cNvPr id="14" name="Picture 13" descr="cascading levels of influence from school, disrtrict, 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8" y="520278"/>
            <a:ext cx="2884445" cy="4937760"/>
          </a:xfrm>
          <a:prstGeom prst="rect">
            <a:avLst/>
          </a:prstGeom>
        </p:spPr>
      </p:pic>
      <p:pic>
        <p:nvPicPr>
          <p:cNvPr id="2" name="Picture 1" descr="Screenshot of the Priority and Practice planning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747" y="1025456"/>
            <a:ext cx="6858000" cy="5299361"/>
          </a:xfrm>
          <a:prstGeom prst="rect">
            <a:avLst/>
          </a:prstGeom>
        </p:spPr>
      </p:pic>
    </p:spTree>
    <p:extLst>
      <p:ext uri="{BB962C8B-B14F-4D97-AF65-F5344CB8AC3E}">
        <p14:creationId xmlns:p14="http://schemas.microsoft.com/office/powerpoint/2010/main" val="211519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Norms &amp; Roles"/>
          <p:cNvSpPr txBox="1">
            <a:spLocks noGrp="1"/>
          </p:cNvSpPr>
          <p:nvPr>
            <p:ph type="title" idx="4294967295"/>
          </p:nvPr>
        </p:nvSpPr>
        <p:spPr>
          <a:xfrm>
            <a:off x="321126" y="951915"/>
            <a:ext cx="274716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Norms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&amp;</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Roles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5" name="Picture 4" descr="Photo of teachers and administrators listening."/>
          <p:cNvPicPr>
            <a:picLocks noChangeAspect="1"/>
          </p:cNvPicPr>
          <p:nvPr/>
        </p:nvPicPr>
        <p:blipFill rotWithShape="1">
          <a:blip r:embed="rId3">
            <a:extLst>
              <a:ext uri="{28A0092B-C50C-407E-A947-70E740481C1C}">
                <a14:useLocalDpi xmlns:a14="http://schemas.microsoft.com/office/drawing/2010/main" val="0"/>
              </a:ext>
            </a:extLst>
          </a:blip>
          <a:srcRect t="19501" r="48067" b="2987"/>
          <a:stretch/>
        </p:blipFill>
        <p:spPr>
          <a:xfrm>
            <a:off x="3039813" y="1"/>
            <a:ext cx="6126480" cy="6858000"/>
          </a:xfrm>
          <a:prstGeom prst="rect">
            <a:avLst/>
          </a:prstGeom>
        </p:spPr>
      </p:pic>
    </p:spTree>
    <p:extLst>
      <p:ext uri="{BB962C8B-B14F-4D97-AF65-F5344CB8AC3E}">
        <p14:creationId xmlns:p14="http://schemas.microsoft.com/office/powerpoint/2010/main" val="15767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DENTIFY ENTRY POINT&#10;"/>
          <p:cNvSpPr txBox="1">
            <a:spLocks noGrp="1"/>
          </p:cNvSpPr>
          <p:nvPr>
            <p:ph type="title" idx="4294967295"/>
          </p:nvPr>
        </p:nvSpPr>
        <p:spPr>
          <a:xfrm>
            <a:off x="1659007" y="2140205"/>
            <a:ext cx="582508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IDENTIFY</a:t>
            </a:r>
            <a:r>
              <a:rPr kumimoji="0" lang="en-US" sz="3200" b="1" i="0" u="none" strike="noStrike" kern="1200" cap="none" spc="0" normalizeH="0" baseline="0" noProof="0" dirty="0">
                <a:ln>
                  <a:noFill/>
                </a:ln>
                <a:solidFill>
                  <a:schemeClr val="bg1"/>
                </a:solidFill>
                <a:effectLst/>
                <a:uLnTx/>
                <a:uFillTx/>
                <a:latin typeface="Gotham Medium" charset="0"/>
                <a:ea typeface="Gotham Medium" charset="0"/>
                <a:cs typeface="Gotham Medium" charset="0"/>
              </a:rPr>
              <a:t> ENTRY POINT</a:t>
            </a:r>
          </a:p>
        </p:txBody>
      </p:sp>
      <p:sp>
        <p:nvSpPr>
          <p:cNvPr id="7" name="TextBox 6"/>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9100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5306-1411-AC55-392E-931EE10C567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Priority and Practice Planning</a:t>
            </a:r>
          </a:p>
        </p:txBody>
      </p:sp>
      <p:pic>
        <p:nvPicPr>
          <p:cNvPr id="3" name="Picture 2" descr="summary chart of Priority and Practice Planning questions to be answe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251575920"/>
      </p:ext>
    </p:extLst>
  </p:cSld>
  <p:clrMapOvr>
    <a:masterClrMapping/>
  </p:clrMapOvr>
</p:sld>
</file>

<file path=ppt/theme/theme1.xml><?xml version="1.0" encoding="utf-8"?>
<a:theme xmlns:a="http://schemas.openxmlformats.org/drawingml/2006/main" name="Office Theme">
  <a:themeElements>
    <a:clrScheme name="SWIFT Color">
      <a:dk1>
        <a:srgbClr val="848A89"/>
      </a:dk1>
      <a:lt1>
        <a:sysClr val="window" lastClr="FFFFFF"/>
      </a:lt1>
      <a:dk2>
        <a:srgbClr val="1F497D"/>
      </a:dk2>
      <a:lt2>
        <a:srgbClr val="FFFFFF"/>
      </a:lt2>
      <a:accent1>
        <a:srgbClr val="13BDC8"/>
      </a:accent1>
      <a:accent2>
        <a:srgbClr val="DB2A26"/>
      </a:accent2>
      <a:accent3>
        <a:srgbClr val="087A49"/>
      </a:accent3>
      <a:accent4>
        <a:srgbClr val="F2A91D"/>
      </a:accent4>
      <a:accent5>
        <a:srgbClr val="E36A25"/>
      </a:accent5>
      <a:accent6>
        <a:srgbClr val="3834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SWIFT_PPT_template</Template>
  <TotalTime>1247</TotalTime>
  <Words>594</Words>
  <Application>Microsoft Office PowerPoint</Application>
  <PresentationFormat>On-screen Show (4:3)</PresentationFormat>
  <Paragraphs>102</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Gotham Medium</vt:lpstr>
      <vt:lpstr>Office Theme</vt:lpstr>
      <vt:lpstr>Site Name Priorities DATE</vt:lpstr>
      <vt:lpstr> WHY?  Priority &amp; Practice Planning prompts important conversations about  the current stage of implementation for an educational practice and  identifies steps needed to achieve sustainable use of the practice.  </vt:lpstr>
      <vt:lpstr> Priority &amp; Practice Planning  is the process teams use to develop and monitor transformative action plans.  </vt:lpstr>
      <vt:lpstr>What We Will Accomplish Together</vt:lpstr>
      <vt:lpstr>School &amp; District Vision</vt:lpstr>
      <vt:lpstr>Priority &amp; Practice Planning Form</vt:lpstr>
      <vt:lpstr> Norms    &amp;  Roles </vt:lpstr>
      <vt:lpstr>IDENTIFY ENTRY POINT</vt:lpstr>
      <vt:lpstr>Priority and Practice Planning</vt:lpstr>
      <vt:lpstr>For Each Statement Prompt Answer:  YES or NO</vt:lpstr>
      <vt:lpstr>CONSIDER OPTIONS</vt:lpstr>
      <vt:lpstr>Priority and Practice Planning Quick Guide</vt:lpstr>
      <vt:lpstr>Priority and Practice Planning Quick Guide 2</vt:lpstr>
      <vt:lpstr>FORM THE PLAN</vt:lpstr>
      <vt:lpstr>Priority and Practice Planning Screenshot</vt:lpstr>
      <vt:lpstr>WRAP UP</vt:lpstr>
      <vt:lpstr>WRAP UP</vt:lpstr>
      <vt:lpstr>Process the Meeting</vt:lpstr>
      <vt:lpstr>Final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Woods</dc:creator>
  <cp:lastModifiedBy>Thomas, Susan K</cp:lastModifiedBy>
  <cp:revision>150</cp:revision>
  <dcterms:created xsi:type="dcterms:W3CDTF">2015-10-06T20:52:43Z</dcterms:created>
  <dcterms:modified xsi:type="dcterms:W3CDTF">2022-10-16T18:18:10Z</dcterms:modified>
</cp:coreProperties>
</file>