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0" r:id="rId3"/>
    <p:sldId id="258" r:id="rId4"/>
    <p:sldId id="429" r:id="rId5"/>
    <p:sldId id="454" r:id="rId6"/>
    <p:sldId id="457" r:id="rId7"/>
    <p:sldId id="377" r:id="rId8"/>
    <p:sldId id="442" r:id="rId9"/>
    <p:sldId id="443" r:id="rId10"/>
    <p:sldId id="444" r:id="rId11"/>
    <p:sldId id="431" r:id="rId12"/>
    <p:sldId id="455" r:id="rId13"/>
    <p:sldId id="446" r:id="rId14"/>
    <p:sldId id="447" r:id="rId15"/>
    <p:sldId id="451" r:id="rId16"/>
    <p:sldId id="456" r:id="rId17"/>
    <p:sldId id="450" r:id="rId18"/>
    <p:sldId id="449" r:id="rId19"/>
    <p:sldId id="453" r:id="rId20"/>
    <p:sldId id="411" r:id="rId21"/>
    <p:sldId id="440" r:id="rId22"/>
    <p:sldId id="415" r:id="rId23"/>
    <p:sldId id="412" r:id="rId24"/>
    <p:sldId id="441" r:id="rId25"/>
    <p:sldId id="370" r:id="rId26"/>
    <p:sldId id="26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D59"/>
    <a:srgbClr val="38345C"/>
    <a:srgbClr val="DB2A26"/>
    <a:srgbClr val="13BDC8"/>
    <a:srgbClr val="CCE8EB"/>
    <a:srgbClr val="0FBCC8"/>
    <a:srgbClr val="F2A91D"/>
    <a:srgbClr val="727978"/>
    <a:srgbClr val="D4642C"/>
    <a:srgbClr val="057A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4" autoAdjust="0"/>
    <p:restoredTop sz="96043" autoAdjust="0"/>
  </p:normalViewPr>
  <p:slideViewPr>
    <p:cSldViewPr snapToGrid="0" snapToObjects="1">
      <p:cViewPr varScale="1">
        <p:scale>
          <a:sx n="107" d="100"/>
          <a:sy n="107" d="100"/>
        </p:scale>
        <p:origin x="1068" y="108"/>
      </p:cViewPr>
      <p:guideLst>
        <p:guide orient="horz" pos="2160"/>
        <p:guide pos="2880"/>
      </p:guideLst>
    </p:cSldViewPr>
  </p:slideViewPr>
  <p:outlineViewPr>
    <p:cViewPr>
      <p:scale>
        <a:sx n="33" d="100"/>
        <a:sy n="33" d="100"/>
      </p:scale>
      <p:origin x="0" y="-8538"/>
    </p:cViewPr>
  </p:outlineViewPr>
  <p:notesTextViewPr>
    <p:cViewPr>
      <p:scale>
        <a:sx n="165" d="100"/>
        <a:sy n="165" d="100"/>
      </p:scale>
      <p:origin x="0" y="0"/>
    </p:cViewPr>
  </p:notesTextViewPr>
  <p:sorterViewPr>
    <p:cViewPr varScale="1">
      <p:scale>
        <a:sx n="1" d="1"/>
        <a:sy n="1" d="1"/>
      </p:scale>
      <p:origin x="0" y="0"/>
    </p:cViewPr>
  </p:sorterViewPr>
  <p:notesViewPr>
    <p:cSldViewPr snapToGrid="0" snapToObjects="1">
      <p:cViewPr varScale="1">
        <p:scale>
          <a:sx n="156" d="100"/>
          <a:sy n="156" d="100"/>
        </p:scale>
        <p:origin x="416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ECA47-A9E7-4C37-8D1F-2A44BF43421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D55C6FF-A218-401A-8889-AE11E03B3C68}">
      <dgm:prSet phldrT="[Text]"/>
      <dgm:spPr>
        <a:solidFill>
          <a:srgbClr val="13BDC8"/>
        </a:solidFill>
      </dgm:spPr>
      <dgm:t>
        <a:bodyPr/>
        <a:lstStyle/>
        <a:p>
          <a:r>
            <a:rPr lang="en-US" b="0" i="0" dirty="0">
              <a:latin typeface="Arial" charset="0"/>
              <a:ea typeface="Arial" charset="0"/>
              <a:cs typeface="Arial" charset="0"/>
            </a:rPr>
            <a:t>Reach a Shared Understanding of Current Reality</a:t>
          </a:r>
        </a:p>
      </dgm:t>
    </dgm:pt>
    <dgm:pt modelId="{ACFC1999-49B2-4DFE-ADD4-854FE86C7147}" type="parTrans" cxnId="{1062BFC2-32F4-4CED-B853-2F85473DF93A}">
      <dgm:prSet/>
      <dgm:spPr/>
      <dgm:t>
        <a:bodyPr/>
        <a:lstStyle/>
        <a:p>
          <a:endParaRPr lang="en-US">
            <a:latin typeface="Arial" charset="0"/>
            <a:ea typeface="Arial" charset="0"/>
            <a:cs typeface="Arial" charset="0"/>
          </a:endParaRPr>
        </a:p>
      </dgm:t>
    </dgm:pt>
    <dgm:pt modelId="{609524C8-A6E3-44B7-AB34-E0793C03C0AF}" type="sibTrans" cxnId="{1062BFC2-32F4-4CED-B853-2F85473DF93A}">
      <dgm:prSet/>
      <dgm:spPr/>
      <dgm:t>
        <a:bodyPr/>
        <a:lstStyle/>
        <a:p>
          <a:endParaRPr lang="en-US">
            <a:latin typeface="Arial" charset="0"/>
            <a:ea typeface="Arial" charset="0"/>
            <a:cs typeface="Arial" charset="0"/>
          </a:endParaRPr>
        </a:p>
      </dgm:t>
    </dgm:pt>
    <dgm:pt modelId="{228CE1D9-E827-4471-84AF-B9B9C8A25B28}">
      <dgm:prSet phldrT="[Text]"/>
      <dgm:spPr>
        <a:solidFill>
          <a:srgbClr val="13BDC8"/>
        </a:solidFill>
      </dgm:spPr>
      <dgm:t>
        <a:bodyPr/>
        <a:lstStyle/>
        <a:p>
          <a:r>
            <a:rPr lang="en-US" b="0" i="0" dirty="0">
              <a:latin typeface="Arial" charset="0"/>
              <a:ea typeface="Arial" charset="0"/>
              <a:cs typeface="Arial" charset="0"/>
            </a:rPr>
            <a:t>Establish Student Outcome Goals </a:t>
          </a:r>
        </a:p>
      </dgm:t>
    </dgm:pt>
    <dgm:pt modelId="{54A070CF-96A6-4DAA-8A37-8FAE0A690615}" type="parTrans" cxnId="{00D6EC07-E1B2-431E-893B-1218CD5CE397}">
      <dgm:prSet/>
      <dgm:spPr/>
      <dgm:t>
        <a:bodyPr/>
        <a:lstStyle/>
        <a:p>
          <a:endParaRPr lang="en-US">
            <a:latin typeface="Arial" charset="0"/>
            <a:ea typeface="Arial" charset="0"/>
            <a:cs typeface="Arial" charset="0"/>
          </a:endParaRPr>
        </a:p>
      </dgm:t>
    </dgm:pt>
    <dgm:pt modelId="{E8FBA704-2DA9-40F7-AFF8-9F64A37916B3}" type="sibTrans" cxnId="{00D6EC07-E1B2-431E-893B-1218CD5CE397}">
      <dgm:prSet/>
      <dgm:spPr/>
      <dgm:t>
        <a:bodyPr/>
        <a:lstStyle/>
        <a:p>
          <a:endParaRPr lang="en-US">
            <a:latin typeface="Arial" charset="0"/>
            <a:ea typeface="Arial" charset="0"/>
            <a:cs typeface="Arial" charset="0"/>
          </a:endParaRPr>
        </a:p>
      </dgm:t>
    </dgm:pt>
    <dgm:pt modelId="{7F2CED4F-2F21-C544-91C5-E0701D96EEB4}">
      <dgm:prSet phldrT="[Text]"/>
      <dgm:spPr>
        <a:solidFill>
          <a:srgbClr val="13BDC8"/>
        </a:solidFill>
      </dgm:spPr>
      <dgm:t>
        <a:bodyPr/>
        <a:lstStyle/>
        <a:p>
          <a:r>
            <a:rPr lang="en-US" b="0" i="0" dirty="0">
              <a:latin typeface="Arial" charset="0"/>
              <a:ea typeface="Arial" charset="0"/>
              <a:cs typeface="Arial" charset="0"/>
            </a:rPr>
            <a:t>Determine Priorities</a:t>
          </a:r>
        </a:p>
      </dgm:t>
    </dgm:pt>
    <dgm:pt modelId="{A4ABB5D1-2A78-5C46-AB25-464F459DC7ED}" type="parTrans" cxnId="{13BCD071-9160-054F-BA8A-1694344291A7}">
      <dgm:prSet/>
      <dgm:spPr/>
      <dgm:t>
        <a:bodyPr/>
        <a:lstStyle/>
        <a:p>
          <a:endParaRPr lang="en-US">
            <a:latin typeface="Arial" charset="0"/>
            <a:ea typeface="Arial" charset="0"/>
            <a:cs typeface="Arial" charset="0"/>
          </a:endParaRPr>
        </a:p>
      </dgm:t>
    </dgm:pt>
    <dgm:pt modelId="{78BAA182-D94D-B243-B546-12857E1EF208}" type="sibTrans" cxnId="{13BCD071-9160-054F-BA8A-1694344291A7}">
      <dgm:prSet/>
      <dgm:spPr/>
      <dgm:t>
        <a:bodyPr/>
        <a:lstStyle/>
        <a:p>
          <a:endParaRPr lang="en-US">
            <a:latin typeface="Arial" charset="0"/>
            <a:ea typeface="Arial" charset="0"/>
            <a:cs typeface="Arial" charset="0"/>
          </a:endParaRPr>
        </a:p>
      </dgm:t>
    </dgm:pt>
    <dgm:pt modelId="{EABA973D-CEFD-4BD0-8DD7-7D5E44F7998A}" type="pres">
      <dgm:prSet presAssocID="{D78ECA47-A9E7-4C37-8D1F-2A44BF434218}" presName="CompostProcess" presStyleCnt="0">
        <dgm:presLayoutVars>
          <dgm:dir/>
          <dgm:resizeHandles val="exact"/>
        </dgm:presLayoutVars>
      </dgm:prSet>
      <dgm:spPr/>
    </dgm:pt>
    <dgm:pt modelId="{443D59E2-2199-41E1-8DF2-0A02A546911F}" type="pres">
      <dgm:prSet presAssocID="{D78ECA47-A9E7-4C37-8D1F-2A44BF434218}" presName="arrow" presStyleLbl="bgShp" presStyleIdx="0" presStyleCnt="1" custLinFactNeighborX="462"/>
      <dgm:spPr>
        <a:solidFill>
          <a:srgbClr val="13BDC8">
            <a:alpha val="26000"/>
          </a:srgbClr>
        </a:solidFill>
      </dgm:spPr>
    </dgm:pt>
    <dgm:pt modelId="{009343EF-C45A-4A0F-B253-63D942E60402}" type="pres">
      <dgm:prSet presAssocID="{D78ECA47-A9E7-4C37-8D1F-2A44BF434218}" presName="linearProcess" presStyleCnt="0"/>
      <dgm:spPr/>
    </dgm:pt>
    <dgm:pt modelId="{AB85B2E4-1827-4F24-983E-FDB4A9B921B4}" type="pres">
      <dgm:prSet presAssocID="{5D55C6FF-A218-401A-8889-AE11E03B3C68}" presName="textNode" presStyleLbl="node1" presStyleIdx="0" presStyleCnt="3">
        <dgm:presLayoutVars>
          <dgm:bulletEnabled val="1"/>
        </dgm:presLayoutVars>
      </dgm:prSet>
      <dgm:spPr/>
    </dgm:pt>
    <dgm:pt modelId="{9921B1F7-E634-4AC6-988E-87364B35B826}" type="pres">
      <dgm:prSet presAssocID="{609524C8-A6E3-44B7-AB34-E0793C03C0AF}" presName="sibTrans" presStyleCnt="0"/>
      <dgm:spPr/>
    </dgm:pt>
    <dgm:pt modelId="{9F467FB9-F59C-4B21-9E91-F18EC6C967D6}" type="pres">
      <dgm:prSet presAssocID="{228CE1D9-E827-4471-84AF-B9B9C8A25B28}" presName="textNode" presStyleLbl="node1" presStyleIdx="1" presStyleCnt="3" custLinFactNeighborX="-2983" custLinFactNeighborY="-1071">
        <dgm:presLayoutVars>
          <dgm:bulletEnabled val="1"/>
        </dgm:presLayoutVars>
      </dgm:prSet>
      <dgm:spPr/>
    </dgm:pt>
    <dgm:pt modelId="{56DDF8EB-A110-E547-B7BA-9D6E6D5637C9}" type="pres">
      <dgm:prSet presAssocID="{E8FBA704-2DA9-40F7-AFF8-9F64A37916B3}" presName="sibTrans" presStyleCnt="0"/>
      <dgm:spPr/>
    </dgm:pt>
    <dgm:pt modelId="{574CA9EC-AE92-1B40-9717-E18EF8B24625}" type="pres">
      <dgm:prSet presAssocID="{7F2CED4F-2F21-C544-91C5-E0701D96EEB4}" presName="textNode" presStyleLbl="node1" presStyleIdx="2" presStyleCnt="3">
        <dgm:presLayoutVars>
          <dgm:bulletEnabled val="1"/>
        </dgm:presLayoutVars>
      </dgm:prSet>
      <dgm:spPr/>
    </dgm:pt>
  </dgm:ptLst>
  <dgm:cxnLst>
    <dgm:cxn modelId="{00D6EC07-E1B2-431E-893B-1218CD5CE397}" srcId="{D78ECA47-A9E7-4C37-8D1F-2A44BF434218}" destId="{228CE1D9-E827-4471-84AF-B9B9C8A25B28}" srcOrd="1" destOrd="0" parTransId="{54A070CF-96A6-4DAA-8A37-8FAE0A690615}" sibTransId="{E8FBA704-2DA9-40F7-AFF8-9F64A37916B3}"/>
    <dgm:cxn modelId="{FF696E2B-5DF9-6D45-859A-1F9C3A2342D5}" type="presOf" srcId="{5D55C6FF-A218-401A-8889-AE11E03B3C68}" destId="{AB85B2E4-1827-4F24-983E-FDB4A9B921B4}" srcOrd="0" destOrd="0" presId="urn:microsoft.com/office/officeart/2005/8/layout/hProcess9"/>
    <dgm:cxn modelId="{B247F644-268F-0740-88F8-2581FFEA9C69}" type="presOf" srcId="{7F2CED4F-2F21-C544-91C5-E0701D96EEB4}" destId="{574CA9EC-AE92-1B40-9717-E18EF8B24625}" srcOrd="0" destOrd="0" presId="urn:microsoft.com/office/officeart/2005/8/layout/hProcess9"/>
    <dgm:cxn modelId="{13BCD071-9160-054F-BA8A-1694344291A7}" srcId="{D78ECA47-A9E7-4C37-8D1F-2A44BF434218}" destId="{7F2CED4F-2F21-C544-91C5-E0701D96EEB4}" srcOrd="2" destOrd="0" parTransId="{A4ABB5D1-2A78-5C46-AB25-464F459DC7ED}" sibTransId="{78BAA182-D94D-B243-B546-12857E1EF208}"/>
    <dgm:cxn modelId="{CD25DF98-36CD-A149-89AD-64B1D63CC5C4}" type="presOf" srcId="{D78ECA47-A9E7-4C37-8D1F-2A44BF434218}" destId="{EABA973D-CEFD-4BD0-8DD7-7D5E44F7998A}" srcOrd="0" destOrd="0" presId="urn:microsoft.com/office/officeart/2005/8/layout/hProcess9"/>
    <dgm:cxn modelId="{0F8454BE-A6F0-3040-A632-31A04C4D8ED0}" type="presOf" srcId="{228CE1D9-E827-4471-84AF-B9B9C8A25B28}" destId="{9F467FB9-F59C-4B21-9E91-F18EC6C967D6}" srcOrd="0" destOrd="0" presId="urn:microsoft.com/office/officeart/2005/8/layout/hProcess9"/>
    <dgm:cxn modelId="{1062BFC2-32F4-4CED-B853-2F85473DF93A}" srcId="{D78ECA47-A9E7-4C37-8D1F-2A44BF434218}" destId="{5D55C6FF-A218-401A-8889-AE11E03B3C68}" srcOrd="0" destOrd="0" parTransId="{ACFC1999-49B2-4DFE-ADD4-854FE86C7147}" sibTransId="{609524C8-A6E3-44B7-AB34-E0793C03C0AF}"/>
    <dgm:cxn modelId="{BF6C853D-DDAE-8E46-82A3-24CA683C3FDA}" type="presParOf" srcId="{EABA973D-CEFD-4BD0-8DD7-7D5E44F7998A}" destId="{443D59E2-2199-41E1-8DF2-0A02A546911F}" srcOrd="0" destOrd="0" presId="urn:microsoft.com/office/officeart/2005/8/layout/hProcess9"/>
    <dgm:cxn modelId="{891619CE-7FF1-DE46-BEDD-9DD415046FBC}" type="presParOf" srcId="{EABA973D-CEFD-4BD0-8DD7-7D5E44F7998A}" destId="{009343EF-C45A-4A0F-B253-63D942E60402}" srcOrd="1" destOrd="0" presId="urn:microsoft.com/office/officeart/2005/8/layout/hProcess9"/>
    <dgm:cxn modelId="{C7F72184-1B6D-9F43-847F-0F6BB6871205}" type="presParOf" srcId="{009343EF-C45A-4A0F-B253-63D942E60402}" destId="{AB85B2E4-1827-4F24-983E-FDB4A9B921B4}" srcOrd="0" destOrd="0" presId="urn:microsoft.com/office/officeart/2005/8/layout/hProcess9"/>
    <dgm:cxn modelId="{A4F6C04F-4C60-1D4A-BA48-AB092E4DFFDF}" type="presParOf" srcId="{009343EF-C45A-4A0F-B253-63D942E60402}" destId="{9921B1F7-E634-4AC6-988E-87364B35B826}" srcOrd="1" destOrd="0" presId="urn:microsoft.com/office/officeart/2005/8/layout/hProcess9"/>
    <dgm:cxn modelId="{CC410463-6097-0B4F-88A6-B569B5076285}" type="presParOf" srcId="{009343EF-C45A-4A0F-B253-63D942E60402}" destId="{9F467FB9-F59C-4B21-9E91-F18EC6C967D6}" srcOrd="2" destOrd="0" presId="urn:microsoft.com/office/officeart/2005/8/layout/hProcess9"/>
    <dgm:cxn modelId="{B9C602E3-62CA-F34F-83DF-B75BA0438F77}" type="presParOf" srcId="{009343EF-C45A-4A0F-B253-63D942E60402}" destId="{56DDF8EB-A110-E547-B7BA-9D6E6D5637C9}" srcOrd="3" destOrd="0" presId="urn:microsoft.com/office/officeart/2005/8/layout/hProcess9"/>
    <dgm:cxn modelId="{AE8BE74B-B122-564B-97B0-9F6489FDCC03}" type="presParOf" srcId="{009343EF-C45A-4A0F-B253-63D942E60402}" destId="{574CA9EC-AE92-1B40-9717-E18EF8B24625}" srcOrd="4" destOrd="0" presId="urn:microsoft.com/office/officeart/2005/8/layout/hProcess9"/>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59E2-2199-41E1-8DF2-0A02A546911F}">
      <dsp:nvSpPr>
        <dsp:cNvPr id="0" name=""/>
        <dsp:cNvSpPr/>
      </dsp:nvSpPr>
      <dsp:spPr>
        <a:xfrm>
          <a:off x="447631" y="0"/>
          <a:ext cx="4820738" cy="4474029"/>
        </a:xfrm>
        <a:prstGeom prst="rightArrow">
          <a:avLst/>
        </a:prstGeom>
        <a:solidFill>
          <a:srgbClr val="13BDC8">
            <a:alpha val="26000"/>
          </a:srgbClr>
        </a:solidFill>
        <a:ln>
          <a:noFill/>
        </a:ln>
        <a:effectLst/>
      </dsp:spPr>
      <dsp:style>
        <a:lnRef idx="0">
          <a:scrgbClr r="0" g="0" b="0"/>
        </a:lnRef>
        <a:fillRef idx="1">
          <a:scrgbClr r="0" g="0" b="0"/>
        </a:fillRef>
        <a:effectRef idx="0">
          <a:scrgbClr r="0" g="0" b="0"/>
        </a:effectRef>
        <a:fontRef idx="minor"/>
      </dsp:style>
    </dsp:sp>
    <dsp:sp modelId="{AB85B2E4-1827-4F24-983E-FDB4A9B921B4}">
      <dsp:nvSpPr>
        <dsp:cNvPr id="0" name=""/>
        <dsp:cNvSpPr/>
      </dsp:nvSpPr>
      <dsp:spPr>
        <a:xfrm>
          <a:off x="6092" y="1342208"/>
          <a:ext cx="1825500" cy="1789611"/>
        </a:xfrm>
        <a:prstGeom prst="roundRect">
          <a:avLst/>
        </a:prstGeom>
        <a:solidFill>
          <a:srgbClr val="13B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charset="0"/>
              <a:ea typeface="Arial" charset="0"/>
              <a:cs typeface="Arial" charset="0"/>
            </a:rPr>
            <a:t>Reach a Shared Understanding of Current Reality</a:t>
          </a:r>
        </a:p>
      </dsp:txBody>
      <dsp:txXfrm>
        <a:off x="93454" y="1429570"/>
        <a:ext cx="1650776" cy="1614887"/>
      </dsp:txXfrm>
    </dsp:sp>
    <dsp:sp modelId="{9F467FB9-F59C-4B21-9E91-F18EC6C967D6}">
      <dsp:nvSpPr>
        <dsp:cNvPr id="0" name=""/>
        <dsp:cNvSpPr/>
      </dsp:nvSpPr>
      <dsp:spPr>
        <a:xfrm>
          <a:off x="1920252" y="1323041"/>
          <a:ext cx="1825500" cy="1789611"/>
        </a:xfrm>
        <a:prstGeom prst="roundRect">
          <a:avLst/>
        </a:prstGeom>
        <a:solidFill>
          <a:srgbClr val="13B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charset="0"/>
              <a:ea typeface="Arial" charset="0"/>
              <a:cs typeface="Arial" charset="0"/>
            </a:rPr>
            <a:t>Establish Student Outcome Goals </a:t>
          </a:r>
        </a:p>
      </dsp:txBody>
      <dsp:txXfrm>
        <a:off x="2007614" y="1410403"/>
        <a:ext cx="1650776" cy="1614887"/>
      </dsp:txXfrm>
    </dsp:sp>
    <dsp:sp modelId="{574CA9EC-AE92-1B40-9717-E18EF8B24625}">
      <dsp:nvSpPr>
        <dsp:cNvPr id="0" name=""/>
        <dsp:cNvSpPr/>
      </dsp:nvSpPr>
      <dsp:spPr>
        <a:xfrm>
          <a:off x="3839864" y="1342208"/>
          <a:ext cx="1825500" cy="1789611"/>
        </a:xfrm>
        <a:prstGeom prst="roundRect">
          <a:avLst/>
        </a:prstGeom>
        <a:solidFill>
          <a:srgbClr val="13B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charset="0"/>
              <a:ea typeface="Arial" charset="0"/>
              <a:cs typeface="Arial" charset="0"/>
            </a:rPr>
            <a:t>Determine Priorities</a:t>
          </a:r>
        </a:p>
      </dsp:txBody>
      <dsp:txXfrm>
        <a:off x="3927226" y="1429570"/>
        <a:ext cx="1650776" cy="16148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4C9A3-CFE6-9D45-916C-8D895D91624A}" type="datetimeFigureOut">
              <a:rPr lang="en-US" smtClean="0"/>
              <a:t>10/16/2022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40B54-FC57-9145-BE9D-F44966E1E0D8}" type="slidenum">
              <a:rPr lang="en-US" smtClean="0"/>
              <a:t>‹#›</a:t>
            </a:fld>
            <a:endParaRPr lang="en-US"/>
          </a:p>
        </p:txBody>
      </p:sp>
    </p:spTree>
    <p:extLst>
      <p:ext uri="{BB962C8B-B14F-4D97-AF65-F5344CB8AC3E}">
        <p14:creationId xmlns:p14="http://schemas.microsoft.com/office/powerpoint/2010/main" val="144064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a:t>
            </a:fld>
            <a:endParaRPr lang="en-US"/>
          </a:p>
        </p:txBody>
      </p:sp>
    </p:spTree>
    <p:extLst>
      <p:ext uri="{BB962C8B-B14F-4D97-AF65-F5344CB8AC3E}">
        <p14:creationId xmlns:p14="http://schemas.microsoft.com/office/powerpoint/2010/main" val="17313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12</a:t>
            </a:fld>
            <a:endParaRPr lang="en-US"/>
          </a:p>
        </p:txBody>
      </p:sp>
    </p:spTree>
    <p:extLst>
      <p:ext uri="{BB962C8B-B14F-4D97-AF65-F5344CB8AC3E}">
        <p14:creationId xmlns:p14="http://schemas.microsoft.com/office/powerpoint/2010/main" val="138908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13</a:t>
            </a:fld>
            <a:endParaRPr lang="en-US"/>
          </a:p>
        </p:txBody>
      </p:sp>
    </p:spTree>
    <p:extLst>
      <p:ext uri="{BB962C8B-B14F-4D97-AF65-F5344CB8AC3E}">
        <p14:creationId xmlns:p14="http://schemas.microsoft.com/office/powerpoint/2010/main" val="93329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14</a:t>
            </a:fld>
            <a:endParaRPr lang="en-US"/>
          </a:p>
        </p:txBody>
      </p:sp>
    </p:spTree>
    <p:extLst>
      <p:ext uri="{BB962C8B-B14F-4D97-AF65-F5344CB8AC3E}">
        <p14:creationId xmlns:p14="http://schemas.microsoft.com/office/powerpoint/2010/main" val="255327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otham Book" charset="0"/>
                <a:ea typeface="Gotham Book" charset="0"/>
                <a:cs typeface="Gotham Book" charset="0"/>
              </a:rPr>
              <a:t>If a particular analysis needs to be examined, please note for the Facilitator to capture.</a:t>
            </a:r>
          </a:p>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15</a:t>
            </a:fld>
            <a:endParaRPr lang="en-US"/>
          </a:p>
        </p:txBody>
      </p:sp>
    </p:spTree>
    <p:extLst>
      <p:ext uri="{BB962C8B-B14F-4D97-AF65-F5344CB8AC3E}">
        <p14:creationId xmlns:p14="http://schemas.microsoft.com/office/powerpoint/2010/main" val="128280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16</a:t>
            </a:fld>
            <a:endParaRPr lang="en-US"/>
          </a:p>
        </p:txBody>
      </p:sp>
    </p:spTree>
    <p:extLst>
      <p:ext uri="{BB962C8B-B14F-4D97-AF65-F5344CB8AC3E}">
        <p14:creationId xmlns:p14="http://schemas.microsoft.com/office/powerpoint/2010/main" val="146636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17</a:t>
            </a:fld>
            <a:endParaRPr lang="en-US"/>
          </a:p>
        </p:txBody>
      </p:sp>
    </p:spTree>
    <p:extLst>
      <p:ext uri="{BB962C8B-B14F-4D97-AF65-F5344CB8AC3E}">
        <p14:creationId xmlns:p14="http://schemas.microsoft.com/office/powerpoint/2010/main" val="37027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latin typeface="Gotham Book" charset="0"/>
                <a:ea typeface="Gotham Book" charset="0"/>
                <a:cs typeface="Gotham Book" charset="0"/>
              </a:rPr>
              <a:t>What is the current status of the components included in the Exploration/Foundation Self-Assessment?</a:t>
            </a:r>
          </a:p>
          <a:p>
            <a:pPr marL="171450" indent="-171450">
              <a:buFont typeface="Arial" charset="0"/>
              <a:buChar char="•"/>
            </a:pPr>
            <a:r>
              <a:rPr lang="en-US" dirty="0">
                <a:latin typeface="Gotham Book" charset="0"/>
                <a:ea typeface="Gotham Book" charset="0"/>
                <a:cs typeface="Gotham Book" charset="0"/>
              </a:rPr>
              <a:t>What is the current status of our capacity in relation to the Drivers Best Practices?</a:t>
            </a:r>
          </a:p>
          <a:p>
            <a:pPr marL="171450" indent="-171450">
              <a:buFont typeface="Arial" charset="0"/>
              <a:buChar char="•"/>
            </a:pPr>
            <a:r>
              <a:rPr lang="en-US" dirty="0">
                <a:latin typeface="Gotham Book" charset="0"/>
                <a:ea typeface="Gotham Book" charset="0"/>
                <a:cs typeface="Gotham Book" charset="0"/>
              </a:rPr>
              <a:t>What do these data tell us about our school’s use of stage-based planning and the drivers of implementation to sustain current practices</a:t>
            </a:r>
            <a:endParaRPr lang="en-US" u="sng" dirty="0">
              <a:latin typeface="Gotham Book" charset="0"/>
              <a:ea typeface="Gotham Book" charset="0"/>
              <a:cs typeface="Gotham Book" charset="0"/>
            </a:endParaRPr>
          </a:p>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18</a:t>
            </a:fld>
            <a:endParaRPr lang="en-US"/>
          </a:p>
        </p:txBody>
      </p:sp>
    </p:spTree>
    <p:extLst>
      <p:ext uri="{BB962C8B-B14F-4D97-AF65-F5344CB8AC3E}">
        <p14:creationId xmlns:p14="http://schemas.microsoft.com/office/powerpoint/2010/main" val="1382696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otham Book" charset="0"/>
                <a:ea typeface="Gotham Book" charset="0"/>
                <a:cs typeface="Gotham Book" charset="0"/>
              </a:rPr>
              <a:t>If a particular analysis needs to be examined, please note for the Facilitator to capture.</a:t>
            </a:r>
          </a:p>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19</a:t>
            </a:fld>
            <a:endParaRPr lang="en-US"/>
          </a:p>
        </p:txBody>
      </p:sp>
    </p:spTree>
    <p:extLst>
      <p:ext uri="{BB962C8B-B14F-4D97-AF65-F5344CB8AC3E}">
        <p14:creationId xmlns:p14="http://schemas.microsoft.com/office/powerpoint/2010/main" val="1158556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20</a:t>
            </a:fld>
            <a:endParaRPr lang="en-US"/>
          </a:p>
        </p:txBody>
      </p:sp>
    </p:spTree>
    <p:extLst>
      <p:ext uri="{BB962C8B-B14F-4D97-AF65-F5344CB8AC3E}">
        <p14:creationId xmlns:p14="http://schemas.microsoft.com/office/powerpoint/2010/main" val="751915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21</a:t>
            </a:fld>
            <a:endParaRPr lang="en-US"/>
          </a:p>
        </p:txBody>
      </p:sp>
    </p:spTree>
    <p:extLst>
      <p:ext uri="{BB962C8B-B14F-4D97-AF65-F5344CB8AC3E}">
        <p14:creationId xmlns:p14="http://schemas.microsoft.com/office/powerpoint/2010/main" val="189596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4</a:t>
            </a:fld>
            <a:endParaRPr lang="en-US"/>
          </a:p>
        </p:txBody>
      </p:sp>
    </p:spTree>
    <p:extLst>
      <p:ext uri="{BB962C8B-B14F-4D97-AF65-F5344CB8AC3E}">
        <p14:creationId xmlns:p14="http://schemas.microsoft.com/office/powerpoint/2010/main" val="679708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22</a:t>
            </a:fld>
            <a:endParaRPr lang="en-US"/>
          </a:p>
        </p:txBody>
      </p:sp>
    </p:spTree>
    <p:extLst>
      <p:ext uri="{BB962C8B-B14F-4D97-AF65-F5344CB8AC3E}">
        <p14:creationId xmlns:p14="http://schemas.microsoft.com/office/powerpoint/2010/main" val="209280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23</a:t>
            </a:fld>
            <a:endParaRPr lang="en-US"/>
          </a:p>
        </p:txBody>
      </p:sp>
    </p:spTree>
    <p:extLst>
      <p:ext uri="{BB962C8B-B14F-4D97-AF65-F5344CB8AC3E}">
        <p14:creationId xmlns:p14="http://schemas.microsoft.com/office/powerpoint/2010/main" val="1794511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24</a:t>
            </a:fld>
            <a:endParaRPr lang="en-US"/>
          </a:p>
        </p:txBody>
      </p:sp>
    </p:spTree>
    <p:extLst>
      <p:ext uri="{BB962C8B-B14F-4D97-AF65-F5344CB8AC3E}">
        <p14:creationId xmlns:p14="http://schemas.microsoft.com/office/powerpoint/2010/main" val="150981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25</a:t>
            </a:fld>
            <a:endParaRPr lang="en-US"/>
          </a:p>
        </p:txBody>
      </p:sp>
    </p:spTree>
    <p:extLst>
      <p:ext uri="{BB962C8B-B14F-4D97-AF65-F5344CB8AC3E}">
        <p14:creationId xmlns:p14="http://schemas.microsoft.com/office/powerpoint/2010/main" val="495041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26</a:t>
            </a:fld>
            <a:endParaRPr lang="en-US"/>
          </a:p>
        </p:txBody>
      </p:sp>
    </p:spTree>
    <p:extLst>
      <p:ext uri="{BB962C8B-B14F-4D97-AF65-F5344CB8AC3E}">
        <p14:creationId xmlns:p14="http://schemas.microsoft.com/office/powerpoint/2010/main" val="72177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5</a:t>
            </a:fld>
            <a:endParaRPr lang="en-US"/>
          </a:p>
        </p:txBody>
      </p:sp>
    </p:spTree>
    <p:extLst>
      <p:ext uri="{BB962C8B-B14F-4D97-AF65-F5344CB8AC3E}">
        <p14:creationId xmlns:p14="http://schemas.microsoft.com/office/powerpoint/2010/main" val="201774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Norms:</a:t>
            </a:r>
          </a:p>
          <a:p>
            <a:endParaRPr lang="en-US" dirty="0"/>
          </a:p>
          <a:p>
            <a:r>
              <a:rPr lang="en-US" dirty="0"/>
              <a:t>In what ways do we need to conduct ourselves in order for us to be most productive and engaged in this work?</a:t>
            </a:r>
          </a:p>
          <a:p>
            <a:endParaRPr lang="en-US" dirty="0"/>
          </a:p>
          <a:p>
            <a:r>
              <a:rPr lang="en-US" dirty="0"/>
              <a:t>Review</a:t>
            </a:r>
            <a:r>
              <a:rPr lang="en-US" baseline="0" dirty="0"/>
              <a:t> or create roles:</a:t>
            </a:r>
          </a:p>
          <a:p>
            <a:pPr marL="457200" indent="-457200">
              <a:buFont typeface="Arial" charset="0"/>
              <a:buChar char="•"/>
            </a:pPr>
            <a:r>
              <a:rPr lang="en-US" sz="1200" dirty="0">
                <a:latin typeface="Gotham Medium" charset="0"/>
                <a:ea typeface="Gotham Medium" charset="0"/>
                <a:cs typeface="Gotham Medium" charset="0"/>
              </a:rPr>
              <a:t>Note Taker</a:t>
            </a:r>
          </a:p>
          <a:p>
            <a:endParaRPr lang="en-US" sz="1200" dirty="0">
              <a:latin typeface="Gotham Medium" charset="0"/>
              <a:ea typeface="Gotham Medium" charset="0"/>
              <a:cs typeface="Gotham Medium" charset="0"/>
            </a:endParaRPr>
          </a:p>
          <a:p>
            <a:pPr marL="457200" indent="-457200">
              <a:buFont typeface="Arial" charset="0"/>
              <a:buChar char="•"/>
            </a:pPr>
            <a:r>
              <a:rPr lang="en-US" sz="1200" dirty="0">
                <a:latin typeface="Gotham Medium" charset="0"/>
                <a:ea typeface="Gotham Medium" charset="0"/>
                <a:cs typeface="Gotham Medium" charset="0"/>
              </a:rPr>
              <a:t>Timekeeper?</a:t>
            </a:r>
          </a:p>
          <a:p>
            <a:endParaRPr lang="en-US" sz="1200" dirty="0">
              <a:latin typeface="Gotham Medium" charset="0"/>
              <a:ea typeface="Gotham Medium" charset="0"/>
              <a:cs typeface="Gotham Medium" charset="0"/>
            </a:endParaRPr>
          </a:p>
          <a:p>
            <a:pPr marL="457200" indent="-457200">
              <a:buFont typeface="Arial" charset="0"/>
              <a:buChar char="•"/>
            </a:pPr>
            <a:r>
              <a:rPr lang="en-US" sz="1200" dirty="0">
                <a:latin typeface="Gotham Medium" charset="0"/>
                <a:ea typeface="Gotham Medium" charset="0"/>
                <a:cs typeface="Gotham Medium" charset="0"/>
              </a:rPr>
              <a:t>Observer?</a:t>
            </a:r>
          </a:p>
          <a:p>
            <a:endParaRPr lang="en-US" sz="1200" dirty="0">
              <a:latin typeface="Gotham Medium" charset="0"/>
              <a:ea typeface="Gotham Medium" charset="0"/>
              <a:cs typeface="Gotham Medium" charset="0"/>
            </a:endParaRPr>
          </a:p>
          <a:p>
            <a:pPr marL="457200" indent="-457200">
              <a:buFont typeface="Arial" charset="0"/>
              <a:buChar char="•"/>
            </a:pPr>
            <a:r>
              <a:rPr lang="en-US" sz="1200" dirty="0">
                <a:latin typeface="Gotham Medium" charset="0"/>
                <a:ea typeface="Gotham Medium" charset="0"/>
                <a:cs typeface="Gotham Medium" charset="0"/>
              </a:rPr>
              <a:t>Jargon buster?</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6</a:t>
            </a:fld>
            <a:endParaRPr lang="en-US"/>
          </a:p>
        </p:txBody>
      </p:sp>
    </p:spTree>
    <p:extLst>
      <p:ext uri="{BB962C8B-B14F-4D97-AF65-F5344CB8AC3E}">
        <p14:creationId xmlns:p14="http://schemas.microsoft.com/office/powerpoint/2010/main" val="2762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40B54-FC57-9145-BE9D-F44966E1E0D8}" type="slidenum">
              <a:rPr lang="en-US" smtClean="0"/>
              <a:t>7</a:t>
            </a:fld>
            <a:endParaRPr lang="en-US"/>
          </a:p>
        </p:txBody>
      </p:sp>
    </p:spTree>
    <p:extLst>
      <p:ext uri="{BB962C8B-B14F-4D97-AF65-F5344CB8AC3E}">
        <p14:creationId xmlns:p14="http://schemas.microsoft.com/office/powerpoint/2010/main" val="105092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8</a:t>
            </a:fld>
            <a:endParaRPr lang="en-US"/>
          </a:p>
        </p:txBody>
      </p:sp>
    </p:spTree>
    <p:extLst>
      <p:ext uri="{BB962C8B-B14F-4D97-AF65-F5344CB8AC3E}">
        <p14:creationId xmlns:p14="http://schemas.microsoft.com/office/powerpoint/2010/main" val="179219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Narrow down you data into key indicators for this conversation – </a:t>
            </a:r>
          </a:p>
          <a:p>
            <a:endParaRPr lang="en-US" dirty="0"/>
          </a:p>
          <a:p>
            <a:r>
              <a:rPr lang="en-US" dirty="0"/>
              <a:t>You</a:t>
            </a:r>
            <a:r>
              <a:rPr lang="en-US" baseline="0" dirty="0"/>
              <a:t> may want to focus on a particular goal you want to further that was identified in the SPP – </a:t>
            </a:r>
          </a:p>
          <a:p>
            <a:r>
              <a:rPr lang="en-US" baseline="0" dirty="0"/>
              <a:t>If you just completed a Literacy Plan, you may choose for your team to focus on math – </a:t>
            </a:r>
          </a:p>
          <a:p>
            <a:r>
              <a:rPr lang="en-US" baseline="0" dirty="0"/>
              <a:t>You may choose to look at multiple areas simultaneously</a:t>
            </a:r>
          </a:p>
          <a:p>
            <a:endParaRPr lang="en-US" baseline="0" dirty="0"/>
          </a:p>
          <a:p>
            <a:r>
              <a:rPr lang="en-US" baseline="0" dirty="0"/>
              <a:t>Narrow down your data sources that will capture current status, change within the year, and allow for understanding groups of interest - SWD</a:t>
            </a:r>
          </a:p>
          <a:p>
            <a:endParaRPr lang="en-US" baseline="0" dirty="0"/>
          </a:p>
          <a:p>
            <a:r>
              <a:rPr lang="en-US" baseline="0" dirty="0"/>
              <a:t>Want to avoid paralysis by analysis --- too many data sources, for this purpose, may be a distraction</a:t>
            </a:r>
            <a:endParaRPr lang="en-US" dirty="0"/>
          </a:p>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9</a:t>
            </a:fld>
            <a:endParaRPr lang="en-US"/>
          </a:p>
        </p:txBody>
      </p:sp>
    </p:spTree>
    <p:extLst>
      <p:ext uri="{BB962C8B-B14F-4D97-AF65-F5344CB8AC3E}">
        <p14:creationId xmlns:p14="http://schemas.microsoft.com/office/powerpoint/2010/main" val="193738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latin typeface="Gotham Book" charset="0"/>
                <a:ea typeface="Gotham Book" charset="0"/>
                <a:cs typeface="Gotham Book" charset="0"/>
              </a:rPr>
              <a:t>What do we see when we look at the percentage of students on-track over time?</a:t>
            </a:r>
          </a:p>
          <a:p>
            <a:pPr marL="171450" indent="-171450">
              <a:buFont typeface="Arial" charset="0"/>
              <a:buChar char="•"/>
            </a:pPr>
            <a:r>
              <a:rPr lang="en-US" dirty="0">
                <a:latin typeface="Gotham Book" charset="0"/>
                <a:ea typeface="Gotham Book" charset="0"/>
                <a:cs typeface="Gotham Book" charset="0"/>
              </a:rPr>
              <a:t>What do we see when we look at the percentage of students with IEP’s on-track over time? </a:t>
            </a:r>
          </a:p>
          <a:p>
            <a:pPr marL="171450" indent="-171450">
              <a:buFont typeface="Arial" charset="0"/>
              <a:buChar char="•"/>
            </a:pPr>
            <a:r>
              <a:rPr lang="en-US" dirty="0">
                <a:latin typeface="Gotham Book" charset="0"/>
                <a:ea typeface="Gotham Book" charset="0"/>
                <a:cs typeface="Gotham Book" charset="0"/>
              </a:rPr>
              <a:t> What do we see when we look at change from beginning of the year to the end of the year?</a:t>
            </a:r>
          </a:p>
          <a:p>
            <a:pPr marL="171450" indent="-171450">
              <a:buFont typeface="Arial" charset="0"/>
              <a:buChar char="•"/>
            </a:pPr>
            <a:r>
              <a:rPr lang="en-US" dirty="0">
                <a:latin typeface="Gotham Book" charset="0"/>
                <a:ea typeface="Gotham Book" charset="0"/>
                <a:cs typeface="Gotham Book" charset="0"/>
              </a:rPr>
              <a:t>What is noticeable or interesting when looking at grade levels or particular groups of interest?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latin typeface="Gotham Book" charset="0"/>
                <a:ea typeface="Gotham Book" charset="0"/>
                <a:cs typeface="Gotham Book" charset="0"/>
              </a:rPr>
              <a:t>What do we see when we look at staff, students, and parents perception of our school climate?</a:t>
            </a:r>
          </a:p>
          <a:p>
            <a:pPr marL="171450" indent="-171450">
              <a:buFont typeface="Arial" charset="0"/>
              <a:buChar char="•"/>
            </a:pPr>
            <a:r>
              <a:rPr lang="en-US" dirty="0">
                <a:latin typeface="Gotham Book" charset="0"/>
                <a:ea typeface="Gotham Book" charset="0"/>
                <a:cs typeface="Gotham Book" charset="0"/>
              </a:rPr>
              <a:t>What do we see when we look at the percentage of students with IEP’s who spend 80% or more of their day in general education settings?</a:t>
            </a:r>
          </a:p>
          <a:p>
            <a:pPr marL="171450" indent="-171450">
              <a:buFont typeface="Arial" charset="0"/>
              <a:buChar char="•"/>
            </a:pPr>
            <a:r>
              <a:rPr lang="en-US" dirty="0">
                <a:latin typeface="Gotham Book" charset="0"/>
                <a:ea typeface="Gotham Book" charset="0"/>
                <a:cs typeface="Gotham Book" charset="0"/>
              </a:rPr>
              <a:t>What do we see when we look at the percentage of students who participate in core (Tier I) reading and math instruction?</a:t>
            </a:r>
          </a:p>
          <a:p>
            <a:pPr marL="171450" indent="-171450">
              <a:buFont typeface="Arial" charset="0"/>
              <a:buChar char="•"/>
            </a:pPr>
            <a:r>
              <a:rPr lang="en-US" dirty="0"/>
              <a:t>What is noticeable or interesting when looking at grade levels or particular groups of interest?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latin typeface="Gotham Book" charset="0"/>
              <a:ea typeface="Gotham Book" charset="0"/>
              <a:cs typeface="Gotham Book" charset="0"/>
            </a:endParaRPr>
          </a:p>
          <a:p>
            <a:endParaRPr lang="en-US" dirty="0">
              <a:latin typeface="Gotham Book" charset="0"/>
              <a:ea typeface="Gotham Book" charset="0"/>
              <a:cs typeface="Gotham Book" charset="0"/>
            </a:endParaRPr>
          </a:p>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10</a:t>
            </a:fld>
            <a:endParaRPr lang="en-US"/>
          </a:p>
        </p:txBody>
      </p:sp>
    </p:spTree>
    <p:extLst>
      <p:ext uri="{BB962C8B-B14F-4D97-AF65-F5344CB8AC3E}">
        <p14:creationId xmlns:p14="http://schemas.microsoft.com/office/powerpoint/2010/main" val="124605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otham Book" charset="0"/>
                <a:ea typeface="Gotham Book" charset="0"/>
                <a:cs typeface="Gotham Book" charset="0"/>
              </a:rPr>
              <a:t>If a particular analysis needs to be examined, please note for the Facilitator to capture.</a:t>
            </a:r>
          </a:p>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11</a:t>
            </a:fld>
            <a:endParaRPr lang="en-US"/>
          </a:p>
        </p:txBody>
      </p:sp>
    </p:spTree>
    <p:extLst>
      <p:ext uri="{BB962C8B-B14F-4D97-AF65-F5344CB8AC3E}">
        <p14:creationId xmlns:p14="http://schemas.microsoft.com/office/powerpoint/2010/main" val="159825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210251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Gold">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F2A91D"/>
          </a:solidFill>
          <a:ln>
            <a:solidFill>
              <a:srgbClr val="F2A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81344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rpl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158592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0F3D59"/>
          </a:solidFill>
          <a:ln>
            <a:solidFill>
              <a:srgbClr val="0F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55013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Gold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F2A91D"/>
          </a:solidFill>
          <a:ln>
            <a:solidFill>
              <a:srgbClr val="F2A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644510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eal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33651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urple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06167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Red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DB2A26"/>
          </a:solidFill>
          <a:ln>
            <a:solidFill>
              <a:srgbClr val="DB2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2031024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green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047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95824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rple side bar with DS icon">
    <p:spTree>
      <p:nvGrpSpPr>
        <p:cNvPr id="1" name=""/>
        <p:cNvGrpSpPr/>
        <p:nvPr/>
      </p:nvGrpSpPr>
      <p:grpSpPr>
        <a:xfrm>
          <a:off x="0" y="0"/>
          <a:ext cx="0" cy="0"/>
          <a:chOff x="0" y="0"/>
          <a:chExt cx="0" cy="0"/>
        </a:xfrm>
      </p:grpSpPr>
      <p:sp>
        <p:nvSpPr>
          <p:cNvPr id="10" name="Rectangle 9"/>
          <p:cNvSpPr/>
          <p:nvPr userDrawn="1"/>
        </p:nvSpPr>
        <p:spPr>
          <a:xfrm>
            <a:off x="0" y="0"/>
            <a:ext cx="3044952"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20878" y="6186500"/>
            <a:ext cx="2757272" cy="484065"/>
            <a:chOff x="220878" y="6186500"/>
            <a:chExt cx="3157600" cy="48406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3" name="TextBox 12"/>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grpSp>
        <p:nvGrpSpPr>
          <p:cNvPr id="16" name="Group 15"/>
          <p:cNvGrpSpPr/>
          <p:nvPr userDrawn="1"/>
        </p:nvGrpSpPr>
        <p:grpSpPr>
          <a:xfrm>
            <a:off x="1184007" y="210339"/>
            <a:ext cx="1097280" cy="1097280"/>
            <a:chOff x="2625175" y="1553362"/>
            <a:chExt cx="1874519" cy="1874519"/>
          </a:xfrm>
        </p:grpSpPr>
        <p:sp>
          <p:nvSpPr>
            <p:cNvPr id="17" name="Oval 16"/>
            <p:cNvSpPr/>
            <p:nvPr/>
          </p:nvSpPr>
          <p:spPr>
            <a:xfrm>
              <a:off x="2625175" y="1553362"/>
              <a:ext cx="1874519" cy="18745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034" y="1576221"/>
              <a:ext cx="1828800" cy="1828800"/>
            </a:xfrm>
            <a:prstGeom prst="rect">
              <a:avLst/>
            </a:prstGeom>
          </p:spPr>
        </p:pic>
      </p:grpSp>
    </p:spTree>
    <p:extLst>
      <p:ext uri="{BB962C8B-B14F-4D97-AF65-F5344CB8AC3E}">
        <p14:creationId xmlns:p14="http://schemas.microsoft.com/office/powerpoint/2010/main" val="691372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old side bar with DS icon">
    <p:spTree>
      <p:nvGrpSpPr>
        <p:cNvPr id="1" name=""/>
        <p:cNvGrpSpPr/>
        <p:nvPr/>
      </p:nvGrpSpPr>
      <p:grpSpPr>
        <a:xfrm>
          <a:off x="0" y="0"/>
          <a:ext cx="0" cy="0"/>
          <a:chOff x="0" y="0"/>
          <a:chExt cx="0" cy="0"/>
        </a:xfrm>
      </p:grpSpPr>
      <p:sp>
        <p:nvSpPr>
          <p:cNvPr id="10" name="Rectangle 9"/>
          <p:cNvSpPr/>
          <p:nvPr userDrawn="1"/>
        </p:nvSpPr>
        <p:spPr>
          <a:xfrm>
            <a:off x="0" y="0"/>
            <a:ext cx="3044952" cy="6858000"/>
          </a:xfrm>
          <a:prstGeom prst="rect">
            <a:avLst/>
          </a:prstGeom>
          <a:solidFill>
            <a:srgbClr val="F2A91D"/>
          </a:solidFill>
          <a:ln>
            <a:solidFill>
              <a:srgbClr val="F2A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20878" y="6186500"/>
            <a:ext cx="2757272" cy="484065"/>
            <a:chOff x="220878" y="6186500"/>
            <a:chExt cx="3157600" cy="48406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3" name="TextBox 12"/>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grpSp>
        <p:nvGrpSpPr>
          <p:cNvPr id="16" name="Group 15"/>
          <p:cNvGrpSpPr/>
          <p:nvPr userDrawn="1"/>
        </p:nvGrpSpPr>
        <p:grpSpPr>
          <a:xfrm>
            <a:off x="973836" y="362739"/>
            <a:ext cx="1097280" cy="1097280"/>
            <a:chOff x="2625175" y="1553362"/>
            <a:chExt cx="1874519" cy="1874519"/>
          </a:xfrm>
        </p:grpSpPr>
        <p:sp>
          <p:nvSpPr>
            <p:cNvPr id="17" name="Oval 16"/>
            <p:cNvSpPr/>
            <p:nvPr/>
          </p:nvSpPr>
          <p:spPr>
            <a:xfrm>
              <a:off x="2625175" y="1553362"/>
              <a:ext cx="1874519" cy="18745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034" y="1576221"/>
              <a:ext cx="1828800" cy="1828800"/>
            </a:xfrm>
            <a:prstGeom prst="rect">
              <a:avLst/>
            </a:prstGeom>
          </p:spPr>
        </p:pic>
      </p:grpSp>
    </p:spTree>
    <p:extLst>
      <p:ext uri="{BB962C8B-B14F-4D97-AF65-F5344CB8AC3E}">
        <p14:creationId xmlns:p14="http://schemas.microsoft.com/office/powerpoint/2010/main" val="16508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431109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l side bar with DS icon">
    <p:spTree>
      <p:nvGrpSpPr>
        <p:cNvPr id="1" name=""/>
        <p:cNvGrpSpPr/>
        <p:nvPr/>
      </p:nvGrpSpPr>
      <p:grpSpPr>
        <a:xfrm>
          <a:off x="0" y="0"/>
          <a:ext cx="0" cy="0"/>
          <a:chOff x="0" y="0"/>
          <a:chExt cx="0" cy="0"/>
        </a:xfrm>
      </p:grpSpPr>
      <p:sp>
        <p:nvSpPr>
          <p:cNvPr id="10" name="Rectangle 9"/>
          <p:cNvSpPr/>
          <p:nvPr userDrawn="1"/>
        </p:nvSpPr>
        <p:spPr>
          <a:xfrm>
            <a:off x="0" y="0"/>
            <a:ext cx="3044952"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20878" y="6186500"/>
            <a:ext cx="2757272" cy="484065"/>
            <a:chOff x="220878" y="6186500"/>
            <a:chExt cx="3157600" cy="48406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3" name="TextBox 12"/>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grpSp>
        <p:nvGrpSpPr>
          <p:cNvPr id="16" name="Group 15"/>
          <p:cNvGrpSpPr/>
          <p:nvPr userDrawn="1"/>
        </p:nvGrpSpPr>
        <p:grpSpPr>
          <a:xfrm>
            <a:off x="973836" y="252673"/>
            <a:ext cx="1097280" cy="1097280"/>
            <a:chOff x="2625175" y="1553362"/>
            <a:chExt cx="1874519" cy="1874519"/>
          </a:xfrm>
        </p:grpSpPr>
        <p:sp>
          <p:nvSpPr>
            <p:cNvPr id="17" name="Oval 16"/>
            <p:cNvSpPr/>
            <p:nvPr/>
          </p:nvSpPr>
          <p:spPr>
            <a:xfrm>
              <a:off x="2625175" y="1553362"/>
              <a:ext cx="1874519" cy="18745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034" y="1576221"/>
              <a:ext cx="1828800" cy="1828800"/>
            </a:xfrm>
            <a:prstGeom prst="rect">
              <a:avLst/>
            </a:prstGeom>
          </p:spPr>
        </p:pic>
      </p:grpSp>
    </p:spTree>
    <p:extLst>
      <p:ext uri="{BB962C8B-B14F-4D97-AF65-F5344CB8AC3E}">
        <p14:creationId xmlns:p14="http://schemas.microsoft.com/office/powerpoint/2010/main" val="744277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al side bar with DS icon">
    <p:spTree>
      <p:nvGrpSpPr>
        <p:cNvPr id="1" name=""/>
        <p:cNvGrpSpPr/>
        <p:nvPr/>
      </p:nvGrpSpPr>
      <p:grpSpPr>
        <a:xfrm>
          <a:off x="0" y="0"/>
          <a:ext cx="0" cy="0"/>
          <a:chOff x="0" y="0"/>
          <a:chExt cx="0" cy="0"/>
        </a:xfrm>
      </p:grpSpPr>
      <p:sp>
        <p:nvSpPr>
          <p:cNvPr id="10" name="Rectangle 9"/>
          <p:cNvSpPr/>
          <p:nvPr userDrawn="1"/>
        </p:nvSpPr>
        <p:spPr>
          <a:xfrm>
            <a:off x="0" y="0"/>
            <a:ext cx="3044952" cy="6858000"/>
          </a:xfrm>
          <a:prstGeom prst="rect">
            <a:avLst/>
          </a:prstGeom>
          <a:solidFill>
            <a:srgbClr val="DB2A26"/>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20878" y="6186500"/>
            <a:ext cx="2757272" cy="484065"/>
            <a:chOff x="220878" y="6186500"/>
            <a:chExt cx="3157600" cy="48406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3" name="TextBox 12"/>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grpSp>
        <p:nvGrpSpPr>
          <p:cNvPr id="16" name="Group 15"/>
          <p:cNvGrpSpPr/>
          <p:nvPr userDrawn="1"/>
        </p:nvGrpSpPr>
        <p:grpSpPr>
          <a:xfrm>
            <a:off x="973836" y="396606"/>
            <a:ext cx="1097280" cy="1097280"/>
            <a:chOff x="2625175" y="1553362"/>
            <a:chExt cx="1874519" cy="1874519"/>
          </a:xfrm>
        </p:grpSpPr>
        <p:sp>
          <p:nvSpPr>
            <p:cNvPr id="17" name="Oval 16"/>
            <p:cNvSpPr/>
            <p:nvPr/>
          </p:nvSpPr>
          <p:spPr>
            <a:xfrm>
              <a:off x="2625175" y="1553362"/>
              <a:ext cx="1874519" cy="18745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034" y="1576221"/>
              <a:ext cx="1828800" cy="1828800"/>
            </a:xfrm>
            <a:prstGeom prst="rect">
              <a:avLst/>
            </a:prstGeom>
          </p:spPr>
        </p:pic>
      </p:grpSp>
    </p:spTree>
    <p:extLst>
      <p:ext uri="{BB962C8B-B14F-4D97-AF65-F5344CB8AC3E}">
        <p14:creationId xmlns:p14="http://schemas.microsoft.com/office/powerpoint/2010/main" val="157564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2" name="Date Placeholder 1"/>
          <p:cNvSpPr>
            <a:spLocks noGrp="1"/>
          </p:cNvSpPr>
          <p:nvPr>
            <p:ph type="dt" sz="half" idx="10"/>
          </p:nvPr>
        </p:nvSpPr>
        <p:spPr/>
        <p:txBody>
          <a:bodyPr/>
          <a:lstStyle>
            <a:lvl1pPr algn="l">
              <a:defRPr>
                <a:solidFill>
                  <a:schemeClr val="tx1"/>
                </a:solidFill>
              </a:defRPr>
            </a:lvl1p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3800243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098C7-A8EE-9140-99BD-E7E341408D6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4288577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098C7-A8EE-9140-99BD-E7E341408D6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185312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1817357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405398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6631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F098C7-A8EE-9140-99BD-E7E341408D6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293863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F098C7-A8EE-9140-99BD-E7E341408D67}"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34971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F098C7-A8EE-9140-99BD-E7E341408D67}"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175925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reen">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047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52649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eal">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98561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Red">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DB2A26"/>
          </a:solidFill>
          <a:ln>
            <a:solidFill>
              <a:srgbClr val="DB2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99647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98C7-A8EE-9140-99BD-E7E341408D67}" type="datetimeFigureOut">
              <a:rPr lang="en-US" smtClean="0"/>
              <a:t>10/16/2022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418C8-233F-2F46-BEC6-F898D93967C1}" type="slidenum">
              <a:rPr lang="en-US" smtClean="0"/>
              <a:t>‹#›</a:t>
            </a:fld>
            <a:endParaRPr lang="en-US"/>
          </a:p>
        </p:txBody>
      </p:sp>
    </p:spTree>
    <p:extLst>
      <p:ext uri="{BB962C8B-B14F-4D97-AF65-F5344CB8AC3E}">
        <p14:creationId xmlns:p14="http://schemas.microsoft.com/office/powerpoint/2010/main" val="153550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63" r:id="rId10"/>
    <p:sldLayoutId id="2147483664" r:id="rId11"/>
    <p:sldLayoutId id="2147483665" r:id="rId12"/>
    <p:sldLayoutId id="2147483673" r:id="rId13"/>
    <p:sldLayoutId id="2147483666" r:id="rId14"/>
    <p:sldLayoutId id="2147483667" r:id="rId15"/>
    <p:sldLayoutId id="2147483668" r:id="rId16"/>
    <p:sldLayoutId id="2147483674" r:id="rId17"/>
    <p:sldLayoutId id="2147483669" r:id="rId18"/>
    <p:sldLayoutId id="2147483670" r:id="rId19"/>
    <p:sldLayoutId id="2147483671" r:id="rId20"/>
    <p:sldLayoutId id="2147483672" r:id="rId21"/>
    <p:sldLayoutId id="2147483655" r:id="rId22"/>
    <p:sldLayoutId id="2147483656" r:id="rId23"/>
    <p:sldLayoutId id="2147483657" r:id="rId24"/>
    <p:sldLayoutId id="2147483658" r:id="rId25"/>
    <p:sldLayoutId id="2147483659"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A06A-921E-2B13-4535-3D1C76526D60}"/>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Title Slide</a:t>
            </a:r>
          </a:p>
        </p:txBody>
      </p:sp>
      <p:pic>
        <p:nvPicPr>
          <p:cNvPr id="4" name="Picture 3" title="SWIFT schoolwide integrated framework for transfor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52195" y="3727549"/>
            <a:ext cx="8365750" cy="1200329"/>
          </a:xfrm>
          <a:prstGeom prst="rect">
            <a:avLst/>
          </a:prstGeom>
          <a:noFill/>
        </p:spPr>
        <p:txBody>
          <a:bodyPr wrap="square" rtlCol="0">
            <a:spAutoFit/>
          </a:bodyPr>
          <a:lstStyle/>
          <a:p>
            <a:pPr algn="ctr"/>
            <a:r>
              <a:rPr lang="en-US" sz="2400" dirty="0">
                <a:latin typeface="Arial" charset="0"/>
                <a:ea typeface="Arial" charset="0"/>
                <a:cs typeface="Arial" charset="0"/>
              </a:rPr>
              <a:t>Site Name</a:t>
            </a:r>
          </a:p>
          <a:p>
            <a:pPr algn="ctr"/>
            <a:r>
              <a:rPr lang="en-US" sz="2400" dirty="0">
                <a:latin typeface="Arial" charset="0"/>
                <a:ea typeface="Arial" charset="0"/>
                <a:cs typeface="Arial" charset="0"/>
              </a:rPr>
              <a:t>Data Snapshots</a:t>
            </a:r>
          </a:p>
          <a:p>
            <a:pPr algn="ctr"/>
            <a:r>
              <a:rPr lang="en-US" sz="2400" dirty="0">
                <a:latin typeface="Arial" charset="0"/>
                <a:ea typeface="Arial" charset="0"/>
                <a:cs typeface="Arial" charset="0"/>
              </a:rPr>
              <a:t>Date</a:t>
            </a:r>
          </a:p>
        </p:txBody>
      </p:sp>
    </p:spTree>
    <p:extLst>
      <p:ext uri="{BB962C8B-B14F-4D97-AF65-F5344CB8AC3E}">
        <p14:creationId xmlns:p14="http://schemas.microsoft.com/office/powerpoint/2010/main" val="236991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6048" y="1631487"/>
            <a:ext cx="2747169"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DATA SNAPSHOTS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Facilitating Our Analysis</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0" name="Content Placeholder 9"/>
          <p:cNvSpPr>
            <a:spLocks noGrp="1"/>
          </p:cNvSpPr>
          <p:nvPr>
            <p:ph idx="4294967295"/>
          </p:nvPr>
        </p:nvSpPr>
        <p:spPr>
          <a:xfrm>
            <a:off x="3175000" y="550863"/>
            <a:ext cx="5969000" cy="5724525"/>
          </a:xfrm>
        </p:spPr>
        <p:txBody>
          <a:bodyPr>
            <a:normAutofit/>
          </a:bodyPr>
          <a:lstStyle/>
          <a:p>
            <a:pPr marL="0" indent="0">
              <a:buNone/>
            </a:pPr>
            <a:r>
              <a:rPr lang="en-US" sz="2800" dirty="0">
                <a:solidFill>
                  <a:schemeClr val="tx1">
                    <a:lumMod val="50000"/>
                  </a:schemeClr>
                </a:solidFill>
                <a:latin typeface="Arial" charset="0"/>
                <a:ea typeface="Arial" charset="0"/>
                <a:cs typeface="Arial" charset="0"/>
              </a:rPr>
              <a:t>Elicit and Capture </a:t>
            </a:r>
            <a:r>
              <a:rPr lang="en-US" sz="2800" b="1" dirty="0">
                <a:solidFill>
                  <a:schemeClr val="tx1">
                    <a:lumMod val="50000"/>
                  </a:schemeClr>
                </a:solidFill>
                <a:latin typeface="Arial" charset="0"/>
                <a:ea typeface="Arial" charset="0"/>
                <a:cs typeface="Arial" charset="0"/>
              </a:rPr>
              <a:t>Observations</a:t>
            </a:r>
          </a:p>
          <a:p>
            <a:pPr lvl="1"/>
            <a:r>
              <a:rPr lang="en-US" dirty="0">
                <a:solidFill>
                  <a:schemeClr val="tx1">
                    <a:lumMod val="50000"/>
                  </a:schemeClr>
                </a:solidFill>
                <a:latin typeface="Arial" charset="0"/>
                <a:ea typeface="Arial" charset="0"/>
                <a:cs typeface="Arial" charset="0"/>
              </a:rPr>
              <a:t>Students on track</a:t>
            </a:r>
          </a:p>
          <a:p>
            <a:pPr lvl="1"/>
            <a:r>
              <a:rPr lang="en-US" dirty="0">
                <a:solidFill>
                  <a:schemeClr val="tx1">
                    <a:lumMod val="50000"/>
                  </a:schemeClr>
                </a:solidFill>
                <a:latin typeface="Arial" charset="0"/>
                <a:ea typeface="Arial" charset="0"/>
                <a:cs typeface="Arial" charset="0"/>
              </a:rPr>
              <a:t>Change within year</a:t>
            </a:r>
          </a:p>
          <a:p>
            <a:pPr lvl="1"/>
            <a:r>
              <a:rPr lang="en-US" dirty="0">
                <a:solidFill>
                  <a:schemeClr val="tx1">
                    <a:lumMod val="50000"/>
                  </a:schemeClr>
                </a:solidFill>
                <a:latin typeface="Arial" charset="0"/>
                <a:ea typeface="Arial" charset="0"/>
                <a:cs typeface="Arial" charset="0"/>
              </a:rPr>
              <a:t>Groups of interest</a:t>
            </a:r>
          </a:p>
          <a:p>
            <a:pPr lvl="1"/>
            <a:r>
              <a:rPr lang="en-US" dirty="0">
                <a:solidFill>
                  <a:schemeClr val="tx1">
                    <a:lumMod val="50000"/>
                  </a:schemeClr>
                </a:solidFill>
                <a:latin typeface="Arial" charset="0"/>
                <a:ea typeface="Arial" charset="0"/>
                <a:cs typeface="Arial" charset="0"/>
              </a:rPr>
              <a:t>Climate</a:t>
            </a:r>
          </a:p>
          <a:p>
            <a:pPr lvl="1"/>
            <a:r>
              <a:rPr lang="en-US" dirty="0">
                <a:solidFill>
                  <a:schemeClr val="tx1">
                    <a:lumMod val="50000"/>
                  </a:schemeClr>
                </a:solidFill>
                <a:latin typeface="Arial" charset="0"/>
                <a:ea typeface="Arial" charset="0"/>
                <a:cs typeface="Arial" charset="0"/>
              </a:rPr>
              <a:t>Educational Environment</a:t>
            </a:r>
          </a:p>
        </p:txBody>
      </p:sp>
    </p:spTree>
    <p:extLst>
      <p:ext uri="{BB962C8B-B14F-4D97-AF65-F5344CB8AC3E}">
        <p14:creationId xmlns:p14="http://schemas.microsoft.com/office/powerpoint/2010/main" val="212021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txBox="1">
            <a:spLocks noGrp="1"/>
          </p:cNvSpPr>
          <p:nvPr>
            <p:ph type="title" idx="4294967295"/>
          </p:nvPr>
        </p:nvSpPr>
        <p:spPr>
          <a:xfrm>
            <a:off x="-127000" y="2427658"/>
            <a:ext cx="3189830"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Generating Strengths </a:t>
            </a:r>
            <a:b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b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&amp; Opportunities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7" name="Text Placeholder 2"/>
          <p:cNvSpPr txBox="1">
            <a:spLocks/>
          </p:cNvSpPr>
          <p:nvPr/>
        </p:nvSpPr>
        <p:spPr>
          <a:xfrm>
            <a:off x="3415083" y="317789"/>
            <a:ext cx="2232570" cy="6245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solidFill>
                  <a:schemeClr val="tx1">
                    <a:lumMod val="50000"/>
                  </a:schemeClr>
                </a:solidFill>
                <a:latin typeface="Arial" charset="0"/>
                <a:ea typeface="Arial" charset="0"/>
                <a:cs typeface="Arial" charset="0"/>
              </a:rPr>
              <a:t>Strengths</a:t>
            </a:r>
          </a:p>
        </p:txBody>
      </p:sp>
      <p:sp>
        <p:nvSpPr>
          <p:cNvPr id="9" name="Text Placeholder 4"/>
          <p:cNvSpPr txBox="1">
            <a:spLocks/>
          </p:cNvSpPr>
          <p:nvPr/>
        </p:nvSpPr>
        <p:spPr>
          <a:xfrm>
            <a:off x="6209349" y="289462"/>
            <a:ext cx="2764311" cy="6245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solidFill>
                  <a:schemeClr val="tx1">
                    <a:lumMod val="50000"/>
                  </a:schemeClr>
                </a:solidFill>
                <a:latin typeface="Arial" charset="0"/>
                <a:ea typeface="Arial" charset="0"/>
                <a:cs typeface="Arial" charset="0"/>
              </a:rPr>
              <a:t>Opportunities</a:t>
            </a:r>
          </a:p>
        </p:txBody>
      </p:sp>
    </p:spTree>
    <p:extLst>
      <p:ext uri="{BB962C8B-B14F-4D97-AF65-F5344CB8AC3E}">
        <p14:creationId xmlns:p14="http://schemas.microsoft.com/office/powerpoint/2010/main" val="45458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233775" y="221411"/>
            <a:ext cx="5712643" cy="1193694"/>
          </a:xfrm>
          <a:prstGeom prst="roundRect">
            <a:avLst/>
          </a:prstGeom>
          <a:solidFill>
            <a:srgbClr val="DB2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charset="0"/>
              <a:ea typeface="Arial" charset="0"/>
              <a:cs typeface="Arial" charset="0"/>
            </a:endParaRPr>
          </a:p>
        </p:txBody>
      </p:sp>
      <p:sp>
        <p:nvSpPr>
          <p:cNvPr id="4" name="Title 3"/>
          <p:cNvSpPr txBox="1">
            <a:spLocks noGrp="1"/>
          </p:cNvSpPr>
          <p:nvPr>
            <p:ph type="title" idx="4294967295"/>
          </p:nvPr>
        </p:nvSpPr>
        <p:spPr>
          <a:xfrm>
            <a:off x="197581" y="1843153"/>
            <a:ext cx="2747169"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DATA SNAPSHOTS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Organizing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Our Data</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2" name="TextBox 11"/>
          <p:cNvSpPr txBox="1">
            <a:spLocks noGrp="1" noRot="1" noMove="1" noResize="1" noEditPoints="1" noAdjustHandles="1" noChangeArrowheads="1" noChangeShapeType="1"/>
          </p:cNvSpPr>
          <p:nvPr/>
        </p:nvSpPr>
        <p:spPr>
          <a:xfrm>
            <a:off x="4256345" y="514091"/>
            <a:ext cx="3667502" cy="461665"/>
          </a:xfrm>
          <a:prstGeom prst="rect">
            <a:avLst/>
          </a:prstGeom>
          <a:noFill/>
          <a:ln>
            <a:noFill/>
          </a:ln>
        </p:spPr>
        <p:txBody>
          <a:bodyPr wrap="square" rtlCol="0">
            <a:spAutoFit/>
          </a:bodyPr>
          <a:lstStyle/>
          <a:p>
            <a:pPr algn="ctr"/>
            <a:r>
              <a:rPr lang="en-US" sz="2400" dirty="0">
                <a:solidFill>
                  <a:schemeClr val="bg1"/>
                </a:solidFill>
                <a:latin typeface="Gotham Medium" charset="0"/>
                <a:ea typeface="Gotham Medium" charset="0"/>
                <a:cs typeface="Gotham Medium" charset="0"/>
              </a:rPr>
              <a:t>CURRENT REALITY</a:t>
            </a:r>
          </a:p>
        </p:txBody>
      </p:sp>
      <p:sp>
        <p:nvSpPr>
          <p:cNvPr id="11" name="Rounded Rectangle 10"/>
          <p:cNvSpPr/>
          <p:nvPr/>
        </p:nvSpPr>
        <p:spPr>
          <a:xfrm>
            <a:off x="4866012" y="1416502"/>
            <a:ext cx="2752725"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Arial" charset="0"/>
                <a:ea typeface="Arial" charset="0"/>
                <a:cs typeface="Arial" charset="0"/>
              </a:rPr>
              <a:t>WHY:</a:t>
            </a:r>
          </a:p>
          <a:p>
            <a:pPr algn="ctr"/>
            <a:r>
              <a:rPr lang="en-US" dirty="0">
                <a:solidFill>
                  <a:schemeClr val="tx1">
                    <a:lumMod val="50000"/>
                  </a:schemeClr>
                </a:solidFill>
                <a:latin typeface="Arial" charset="0"/>
                <a:ea typeface="Arial" charset="0"/>
                <a:cs typeface="Arial" charset="0"/>
              </a:rPr>
              <a:t>Student Outcomes</a:t>
            </a:r>
          </a:p>
        </p:txBody>
      </p:sp>
      <p:sp>
        <p:nvSpPr>
          <p:cNvPr id="10" name="Rounded Rectangle 9"/>
          <p:cNvSpPr/>
          <p:nvPr/>
        </p:nvSpPr>
        <p:spPr>
          <a:xfrm>
            <a:off x="4866012" y="2952623"/>
            <a:ext cx="2752725" cy="1095375"/>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schemeClr>
                </a:solidFill>
                <a:latin typeface="Arial" charset="0"/>
                <a:ea typeface="Arial" charset="0"/>
                <a:cs typeface="Arial" charset="0"/>
              </a:rPr>
              <a:t>WHAT:</a:t>
            </a:r>
          </a:p>
          <a:p>
            <a:pPr algn="ctr"/>
            <a:r>
              <a:rPr lang="en-US" sz="2400" dirty="0">
                <a:solidFill>
                  <a:schemeClr val="tx1">
                    <a:lumMod val="50000"/>
                  </a:schemeClr>
                </a:solidFill>
                <a:latin typeface="Arial" charset="0"/>
                <a:ea typeface="Arial" charset="0"/>
                <a:cs typeface="Arial" charset="0"/>
              </a:rPr>
              <a:t>Feature Status</a:t>
            </a:r>
          </a:p>
        </p:txBody>
      </p:sp>
      <p:sp>
        <p:nvSpPr>
          <p:cNvPr id="9" name="Rounded Rectangle 8"/>
          <p:cNvSpPr/>
          <p:nvPr/>
        </p:nvSpPr>
        <p:spPr>
          <a:xfrm>
            <a:off x="4866012" y="4242579"/>
            <a:ext cx="2752725"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Arial" charset="0"/>
                <a:ea typeface="Arial" charset="0"/>
                <a:cs typeface="Arial" charset="0"/>
              </a:rPr>
              <a:t>HOW:</a:t>
            </a:r>
          </a:p>
          <a:p>
            <a:pPr algn="ctr"/>
            <a:r>
              <a:rPr lang="en-US" dirty="0">
                <a:solidFill>
                  <a:schemeClr val="tx1">
                    <a:lumMod val="50000"/>
                  </a:schemeClr>
                </a:solidFill>
                <a:latin typeface="Arial" charset="0"/>
                <a:ea typeface="Arial" charset="0"/>
                <a:cs typeface="Arial" charset="0"/>
              </a:rPr>
              <a:t>Capacity Status</a:t>
            </a:r>
          </a:p>
        </p:txBody>
      </p:sp>
    </p:spTree>
    <p:extLst>
      <p:ext uri="{BB962C8B-B14F-4D97-AF65-F5344CB8AC3E}">
        <p14:creationId xmlns:p14="http://schemas.microsoft.com/office/powerpoint/2010/main" val="197609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6048" y="1631487"/>
            <a:ext cx="2747169" cy="29854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DATA SNAPSHOTS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What Fidelity Data Are We Reviewing?</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0" name="TextBox 9"/>
          <p:cNvSpPr txBox="1"/>
          <p:nvPr/>
        </p:nvSpPr>
        <p:spPr>
          <a:xfrm>
            <a:off x="3396784" y="1516185"/>
            <a:ext cx="5841484" cy="1938992"/>
          </a:xfrm>
          <a:prstGeom prst="rect">
            <a:avLst/>
          </a:prstGeom>
          <a:noFill/>
        </p:spPr>
        <p:txBody>
          <a:bodyPr wrap="square" rtlCol="0">
            <a:spAutoFit/>
          </a:bodyPr>
          <a:lstStyle/>
          <a:p>
            <a:pPr marL="457200" indent="-457200">
              <a:buFont typeface="Arial" charset="0"/>
              <a:buChar char="•"/>
            </a:pPr>
            <a:r>
              <a:rPr lang="en-US" sz="2400" dirty="0">
                <a:solidFill>
                  <a:schemeClr val="tx1">
                    <a:lumMod val="50000"/>
                  </a:schemeClr>
                </a:solidFill>
                <a:latin typeface="Arial" charset="0"/>
                <a:ea typeface="Arial" charset="0"/>
                <a:cs typeface="Arial" charset="0"/>
              </a:rPr>
              <a:t>SWIFT Fidelity of Implementation Tool </a:t>
            </a:r>
            <a:br>
              <a:rPr lang="en-US" sz="2400" dirty="0">
                <a:solidFill>
                  <a:schemeClr val="tx1">
                    <a:lumMod val="50000"/>
                  </a:schemeClr>
                </a:solidFill>
                <a:latin typeface="Arial" charset="0"/>
                <a:ea typeface="Arial" charset="0"/>
                <a:cs typeface="Arial" charset="0"/>
              </a:rPr>
            </a:br>
            <a:r>
              <a:rPr lang="en-US" sz="2400" dirty="0">
                <a:solidFill>
                  <a:schemeClr val="tx1">
                    <a:lumMod val="50000"/>
                  </a:schemeClr>
                </a:solidFill>
                <a:latin typeface="Arial" charset="0"/>
                <a:ea typeface="Arial" charset="0"/>
                <a:cs typeface="Arial" charset="0"/>
              </a:rPr>
              <a:t>(SWIFT-FIT)</a:t>
            </a:r>
          </a:p>
          <a:p>
            <a:endParaRPr lang="en-US" sz="2400" dirty="0">
              <a:solidFill>
                <a:schemeClr val="tx1">
                  <a:lumMod val="50000"/>
                </a:schemeClr>
              </a:solidFill>
              <a:latin typeface="Arial" charset="0"/>
              <a:ea typeface="Arial" charset="0"/>
              <a:cs typeface="Arial" charset="0"/>
            </a:endParaRPr>
          </a:p>
          <a:p>
            <a:pPr marL="457200" indent="-457200">
              <a:buFont typeface="Arial" charset="0"/>
              <a:buChar char="•"/>
            </a:pPr>
            <a:r>
              <a:rPr lang="en-US" sz="2400" dirty="0">
                <a:solidFill>
                  <a:schemeClr val="tx1">
                    <a:lumMod val="50000"/>
                  </a:schemeClr>
                </a:solidFill>
                <a:latin typeface="Arial" charset="0"/>
                <a:ea typeface="Arial" charset="0"/>
                <a:cs typeface="Arial" charset="0"/>
              </a:rPr>
              <a:t>SWIFT Feature Integrity Assessment </a:t>
            </a:r>
            <a:br>
              <a:rPr lang="en-US" sz="2400" dirty="0">
                <a:solidFill>
                  <a:schemeClr val="tx1">
                    <a:lumMod val="50000"/>
                  </a:schemeClr>
                </a:solidFill>
                <a:latin typeface="Arial" charset="0"/>
                <a:ea typeface="Arial" charset="0"/>
                <a:cs typeface="Arial" charset="0"/>
              </a:rPr>
            </a:br>
            <a:r>
              <a:rPr lang="en-US" sz="2400" dirty="0">
                <a:solidFill>
                  <a:schemeClr val="tx1">
                    <a:lumMod val="50000"/>
                  </a:schemeClr>
                </a:solidFill>
                <a:latin typeface="Arial" charset="0"/>
                <a:ea typeface="Arial" charset="0"/>
                <a:cs typeface="Arial" charset="0"/>
              </a:rPr>
              <a:t>(SWIFT-FIA)</a:t>
            </a:r>
          </a:p>
        </p:txBody>
      </p:sp>
    </p:spTree>
    <p:extLst>
      <p:ext uri="{BB962C8B-B14F-4D97-AF65-F5344CB8AC3E}">
        <p14:creationId xmlns:p14="http://schemas.microsoft.com/office/powerpoint/2010/main" val="145705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6048" y="1631487"/>
            <a:ext cx="2747169"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DATA SNAPSHOTS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Facilitating Our Analysis</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0" name="Content Placeholder 9"/>
          <p:cNvSpPr>
            <a:spLocks noGrp="1"/>
          </p:cNvSpPr>
          <p:nvPr>
            <p:ph idx="4294967295"/>
          </p:nvPr>
        </p:nvSpPr>
        <p:spPr>
          <a:xfrm>
            <a:off x="3175000" y="550863"/>
            <a:ext cx="5969000" cy="5724525"/>
          </a:xfrm>
        </p:spPr>
        <p:txBody>
          <a:bodyPr>
            <a:normAutofit/>
          </a:bodyPr>
          <a:lstStyle/>
          <a:p>
            <a:pPr marL="0" indent="0">
              <a:buNone/>
            </a:pPr>
            <a:r>
              <a:rPr lang="en-US" sz="2800" dirty="0">
                <a:solidFill>
                  <a:schemeClr val="tx1">
                    <a:lumMod val="50000"/>
                  </a:schemeClr>
                </a:solidFill>
                <a:latin typeface="Arial" charset="0"/>
                <a:ea typeface="Arial" charset="0"/>
                <a:cs typeface="Arial" charset="0"/>
              </a:rPr>
              <a:t>Elicit and Capture </a:t>
            </a:r>
            <a:r>
              <a:rPr lang="en-US" sz="2800" b="1" dirty="0">
                <a:solidFill>
                  <a:schemeClr val="tx1">
                    <a:lumMod val="50000"/>
                  </a:schemeClr>
                </a:solidFill>
                <a:latin typeface="Arial" charset="0"/>
                <a:ea typeface="Arial" charset="0"/>
                <a:cs typeface="Arial" charset="0"/>
              </a:rPr>
              <a:t>Observations</a:t>
            </a:r>
          </a:p>
          <a:p>
            <a:pPr lvl="1"/>
            <a:r>
              <a:rPr lang="en-US" dirty="0">
                <a:solidFill>
                  <a:schemeClr val="tx1">
                    <a:lumMod val="50000"/>
                  </a:schemeClr>
                </a:solidFill>
                <a:latin typeface="Arial" charset="0"/>
                <a:ea typeface="Arial" charset="0"/>
                <a:cs typeface="Arial" charset="0"/>
              </a:rPr>
              <a:t>Current status by Feature</a:t>
            </a:r>
          </a:p>
          <a:p>
            <a:pPr lvl="1"/>
            <a:r>
              <a:rPr lang="en-US" dirty="0">
                <a:solidFill>
                  <a:schemeClr val="tx1">
                    <a:lumMod val="50000"/>
                  </a:schemeClr>
                </a:solidFill>
                <a:latin typeface="Arial" charset="0"/>
                <a:ea typeface="Arial" charset="0"/>
                <a:cs typeface="Arial" charset="0"/>
              </a:rPr>
              <a:t>Change in Feature scores over time</a:t>
            </a:r>
          </a:p>
        </p:txBody>
      </p:sp>
    </p:spTree>
    <p:extLst>
      <p:ext uri="{BB962C8B-B14F-4D97-AF65-F5344CB8AC3E}">
        <p14:creationId xmlns:p14="http://schemas.microsoft.com/office/powerpoint/2010/main" val="592371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txBox="1">
            <a:spLocks noGrp="1"/>
          </p:cNvSpPr>
          <p:nvPr>
            <p:ph type="title" idx="4294967295"/>
          </p:nvPr>
        </p:nvSpPr>
        <p:spPr>
          <a:xfrm>
            <a:off x="0" y="1692018"/>
            <a:ext cx="3031067"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Generating Strengths </a:t>
            </a:r>
            <a:b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b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&amp; Opportunities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7" name="Text Placeholder 2"/>
          <p:cNvSpPr txBox="1">
            <a:spLocks/>
          </p:cNvSpPr>
          <p:nvPr/>
        </p:nvSpPr>
        <p:spPr>
          <a:xfrm>
            <a:off x="3415083" y="327216"/>
            <a:ext cx="2232570" cy="6245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solidFill>
                  <a:schemeClr val="tx1">
                    <a:lumMod val="50000"/>
                  </a:schemeClr>
                </a:solidFill>
                <a:latin typeface="Arial" charset="0"/>
                <a:ea typeface="Arial" charset="0"/>
                <a:cs typeface="Arial" charset="0"/>
              </a:rPr>
              <a:t>Strengths</a:t>
            </a:r>
          </a:p>
        </p:txBody>
      </p:sp>
      <p:sp>
        <p:nvSpPr>
          <p:cNvPr id="9" name="Text Placeholder 4"/>
          <p:cNvSpPr txBox="1">
            <a:spLocks/>
          </p:cNvSpPr>
          <p:nvPr/>
        </p:nvSpPr>
        <p:spPr>
          <a:xfrm>
            <a:off x="6209349" y="298889"/>
            <a:ext cx="2764311" cy="6245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solidFill>
                  <a:schemeClr val="tx1">
                    <a:lumMod val="50000"/>
                  </a:schemeClr>
                </a:solidFill>
                <a:latin typeface="Arial" charset="0"/>
                <a:ea typeface="Arial" charset="0"/>
                <a:cs typeface="Arial" charset="0"/>
              </a:rPr>
              <a:t>Opportunities</a:t>
            </a:r>
          </a:p>
        </p:txBody>
      </p:sp>
      <p:sp>
        <p:nvSpPr>
          <p:cNvPr id="14" name="TextBox 13"/>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5745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6048" y="1631487"/>
            <a:ext cx="2747169"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DATA SNAPSHOTS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Organizing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Our Data</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8" name="Rounded Rectangle 7" descr="How: Capacity Status"/>
          <p:cNvSpPr>
            <a:spLocks noGrp="1" noRot="1" noMove="1" noResize="1" noEditPoints="1" noAdjustHandles="1" noChangeArrowheads="1" noChangeShapeType="1"/>
          </p:cNvSpPr>
          <p:nvPr/>
        </p:nvSpPr>
        <p:spPr>
          <a:xfrm>
            <a:off x="3261027" y="326351"/>
            <a:ext cx="5712643" cy="1193694"/>
          </a:xfrm>
          <a:prstGeom prst="roundRect">
            <a:avLst/>
          </a:prstGeom>
          <a:solidFill>
            <a:srgbClr val="DB2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11"/>
          <p:cNvSpPr txBox="1">
            <a:spLocks noGrp="1" noRot="1" noMove="1" noResize="1" noEditPoints="1" noAdjustHandles="1" noChangeArrowheads="1" noChangeShapeType="1"/>
          </p:cNvSpPr>
          <p:nvPr/>
        </p:nvSpPr>
        <p:spPr>
          <a:xfrm>
            <a:off x="4283597" y="692365"/>
            <a:ext cx="3667502" cy="461665"/>
          </a:xfrm>
          <a:prstGeom prst="rect">
            <a:avLst/>
          </a:prstGeom>
          <a:noFill/>
          <a:ln>
            <a:noFill/>
          </a:ln>
        </p:spPr>
        <p:txBody>
          <a:bodyPr wrap="square" rtlCol="0">
            <a:spAutoFit/>
          </a:bodyPr>
          <a:lstStyle/>
          <a:p>
            <a:pPr algn="ctr"/>
            <a:r>
              <a:rPr lang="en-US" sz="2400" dirty="0">
                <a:solidFill>
                  <a:schemeClr val="bg1"/>
                </a:solidFill>
                <a:latin typeface="Arial" charset="0"/>
                <a:ea typeface="Arial" charset="0"/>
                <a:cs typeface="Arial" charset="0"/>
              </a:rPr>
              <a:t>CURRENT REALITY</a:t>
            </a:r>
          </a:p>
        </p:txBody>
      </p:sp>
      <p:sp>
        <p:nvSpPr>
          <p:cNvPr id="11" name="Rounded Rectangle 10"/>
          <p:cNvSpPr/>
          <p:nvPr/>
        </p:nvSpPr>
        <p:spPr>
          <a:xfrm>
            <a:off x="4866012" y="1416502"/>
            <a:ext cx="2752725"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Arial" charset="0"/>
                <a:ea typeface="Arial" charset="0"/>
                <a:cs typeface="Arial" charset="0"/>
              </a:rPr>
              <a:t>WHY:</a:t>
            </a:r>
          </a:p>
          <a:p>
            <a:pPr algn="ctr"/>
            <a:r>
              <a:rPr lang="en-US" dirty="0">
                <a:solidFill>
                  <a:schemeClr val="tx1">
                    <a:lumMod val="50000"/>
                  </a:schemeClr>
                </a:solidFill>
                <a:latin typeface="Arial" charset="0"/>
                <a:ea typeface="Arial" charset="0"/>
                <a:cs typeface="Arial" charset="0"/>
              </a:rPr>
              <a:t>Student Outcomes</a:t>
            </a:r>
          </a:p>
        </p:txBody>
      </p:sp>
      <p:sp>
        <p:nvSpPr>
          <p:cNvPr id="10" name="Rounded Rectangle 9"/>
          <p:cNvSpPr/>
          <p:nvPr/>
        </p:nvSpPr>
        <p:spPr>
          <a:xfrm>
            <a:off x="4866012" y="2952623"/>
            <a:ext cx="2752725"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Arial" charset="0"/>
                <a:ea typeface="Arial" charset="0"/>
                <a:cs typeface="Arial" charset="0"/>
              </a:rPr>
              <a:t>WHAT:</a:t>
            </a:r>
          </a:p>
          <a:p>
            <a:pPr algn="ctr"/>
            <a:r>
              <a:rPr lang="en-US" dirty="0">
                <a:solidFill>
                  <a:schemeClr val="tx1">
                    <a:lumMod val="50000"/>
                  </a:schemeClr>
                </a:solidFill>
                <a:latin typeface="Arial" charset="0"/>
                <a:ea typeface="Arial" charset="0"/>
                <a:cs typeface="Arial" charset="0"/>
              </a:rPr>
              <a:t>Feature Status</a:t>
            </a:r>
          </a:p>
        </p:txBody>
      </p:sp>
      <p:sp>
        <p:nvSpPr>
          <p:cNvPr id="9" name="Rounded Rectangle 8"/>
          <p:cNvSpPr/>
          <p:nvPr/>
        </p:nvSpPr>
        <p:spPr>
          <a:xfrm>
            <a:off x="4866012" y="4242579"/>
            <a:ext cx="2752725" cy="1095375"/>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schemeClr>
                </a:solidFill>
                <a:latin typeface="Arial" charset="0"/>
                <a:ea typeface="Arial" charset="0"/>
                <a:cs typeface="Arial" charset="0"/>
              </a:rPr>
              <a:t>HOW:</a:t>
            </a:r>
          </a:p>
          <a:p>
            <a:pPr algn="ctr"/>
            <a:r>
              <a:rPr lang="en-US" sz="2400" dirty="0">
                <a:solidFill>
                  <a:schemeClr val="tx1">
                    <a:lumMod val="50000"/>
                  </a:schemeClr>
                </a:solidFill>
                <a:latin typeface="Arial" charset="0"/>
                <a:ea typeface="Arial" charset="0"/>
                <a:cs typeface="Arial" charset="0"/>
              </a:rPr>
              <a:t>Capacity Status</a:t>
            </a:r>
          </a:p>
        </p:txBody>
      </p:sp>
    </p:spTree>
    <p:extLst>
      <p:ext uri="{BB962C8B-B14F-4D97-AF65-F5344CB8AC3E}">
        <p14:creationId xmlns:p14="http://schemas.microsoft.com/office/powerpoint/2010/main" val="108194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6048" y="1631487"/>
            <a:ext cx="2747169" cy="29854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DATA SNAPSHOTS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What Capacity Data Are We Reviewing?</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0" name="TextBox 9"/>
          <p:cNvSpPr txBox="1"/>
          <p:nvPr/>
        </p:nvSpPr>
        <p:spPr>
          <a:xfrm>
            <a:off x="3396784" y="1516185"/>
            <a:ext cx="5569795" cy="1938992"/>
          </a:xfrm>
          <a:prstGeom prst="rect">
            <a:avLst/>
          </a:prstGeom>
          <a:noFill/>
        </p:spPr>
        <p:txBody>
          <a:bodyPr wrap="square" rtlCol="0">
            <a:spAutoFit/>
          </a:bodyPr>
          <a:lstStyle/>
          <a:p>
            <a:pPr marL="457200" indent="-457200">
              <a:buFont typeface="Arial" charset="0"/>
              <a:buChar char="•"/>
            </a:pPr>
            <a:r>
              <a:rPr lang="en-US" sz="2400" dirty="0">
                <a:solidFill>
                  <a:schemeClr val="tx1">
                    <a:lumMod val="50000"/>
                  </a:schemeClr>
                </a:solidFill>
                <a:latin typeface="Arial" charset="0"/>
                <a:ea typeface="Arial" charset="0"/>
                <a:cs typeface="Arial" charset="0"/>
              </a:rPr>
              <a:t>Stage Exploration Score</a:t>
            </a:r>
          </a:p>
          <a:p>
            <a:pPr marL="457200" indent="-457200">
              <a:buFont typeface="Arial" charset="0"/>
              <a:buChar char="•"/>
            </a:pPr>
            <a:endParaRPr lang="en-US" sz="2400" dirty="0">
              <a:solidFill>
                <a:schemeClr val="tx1">
                  <a:lumMod val="50000"/>
                </a:schemeClr>
              </a:solidFill>
              <a:latin typeface="Arial" charset="0"/>
              <a:ea typeface="Arial" charset="0"/>
              <a:cs typeface="Arial" charset="0"/>
            </a:endParaRPr>
          </a:p>
          <a:p>
            <a:pPr marL="457200" indent="-457200">
              <a:buFont typeface="Arial" charset="0"/>
              <a:buChar char="•"/>
            </a:pPr>
            <a:r>
              <a:rPr lang="en-US" sz="2400" dirty="0">
                <a:solidFill>
                  <a:schemeClr val="tx1">
                    <a:lumMod val="50000"/>
                  </a:schemeClr>
                </a:solidFill>
                <a:latin typeface="Arial" charset="0"/>
                <a:ea typeface="Arial" charset="0"/>
                <a:cs typeface="Arial" charset="0"/>
              </a:rPr>
              <a:t>Use of Stage-based Planning</a:t>
            </a:r>
          </a:p>
          <a:p>
            <a:pPr marL="457200" indent="-457200">
              <a:buFont typeface="Arial" charset="0"/>
              <a:buChar char="•"/>
            </a:pPr>
            <a:endParaRPr lang="en-US" sz="2400" dirty="0">
              <a:solidFill>
                <a:schemeClr val="tx1">
                  <a:lumMod val="50000"/>
                </a:schemeClr>
              </a:solidFill>
              <a:latin typeface="Arial" charset="0"/>
              <a:ea typeface="Arial" charset="0"/>
              <a:cs typeface="Arial" charset="0"/>
            </a:endParaRPr>
          </a:p>
          <a:p>
            <a:pPr marL="457200" indent="-457200">
              <a:buFont typeface="Arial" charset="0"/>
              <a:buChar char="•"/>
            </a:pPr>
            <a:r>
              <a:rPr lang="en-US" sz="2400" dirty="0">
                <a:solidFill>
                  <a:schemeClr val="tx1">
                    <a:lumMod val="50000"/>
                  </a:schemeClr>
                </a:solidFill>
                <a:latin typeface="Arial" charset="0"/>
                <a:ea typeface="Arial" charset="0"/>
                <a:cs typeface="Arial" charset="0"/>
              </a:rPr>
              <a:t>Drivers Best Practice Summary</a:t>
            </a:r>
          </a:p>
        </p:txBody>
      </p:sp>
    </p:spTree>
    <p:extLst>
      <p:ext uri="{BB962C8B-B14F-4D97-AF65-F5344CB8AC3E}">
        <p14:creationId xmlns:p14="http://schemas.microsoft.com/office/powerpoint/2010/main" val="160996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6048" y="1631487"/>
            <a:ext cx="2747169"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DATA SNAPSHOTS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Facilitating Our Analysis</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0" name="Content Placeholder 9"/>
          <p:cNvSpPr>
            <a:spLocks noGrp="1"/>
          </p:cNvSpPr>
          <p:nvPr>
            <p:ph idx="4294967295"/>
          </p:nvPr>
        </p:nvSpPr>
        <p:spPr>
          <a:xfrm>
            <a:off x="3175000" y="550863"/>
            <a:ext cx="5969000" cy="5724525"/>
          </a:xfrm>
        </p:spPr>
        <p:txBody>
          <a:bodyPr>
            <a:normAutofit/>
          </a:bodyPr>
          <a:lstStyle/>
          <a:p>
            <a:pPr marL="0" indent="0">
              <a:buNone/>
            </a:pPr>
            <a:r>
              <a:rPr lang="en-US" sz="2800" dirty="0">
                <a:solidFill>
                  <a:schemeClr val="tx1">
                    <a:lumMod val="50000"/>
                  </a:schemeClr>
                </a:solidFill>
                <a:latin typeface="Arial" charset="0"/>
                <a:ea typeface="Arial" charset="0"/>
                <a:cs typeface="Arial" charset="0"/>
              </a:rPr>
              <a:t>Elicit and Capture </a:t>
            </a:r>
            <a:r>
              <a:rPr lang="en-US" sz="2800" b="1" dirty="0">
                <a:solidFill>
                  <a:schemeClr val="tx1">
                    <a:lumMod val="50000"/>
                  </a:schemeClr>
                </a:solidFill>
                <a:latin typeface="Arial" charset="0"/>
                <a:ea typeface="Arial" charset="0"/>
                <a:cs typeface="Arial" charset="0"/>
              </a:rPr>
              <a:t>Observations</a:t>
            </a:r>
            <a:endParaRPr lang="en-US" b="1" dirty="0">
              <a:solidFill>
                <a:schemeClr val="tx1">
                  <a:lumMod val="50000"/>
                </a:schemeClr>
              </a:solidFill>
              <a:latin typeface="Arial" charset="0"/>
              <a:ea typeface="Arial" charset="0"/>
              <a:cs typeface="Arial" charset="0"/>
            </a:endParaRPr>
          </a:p>
          <a:p>
            <a:pPr lvl="1"/>
            <a:r>
              <a:rPr lang="en-US" dirty="0">
                <a:solidFill>
                  <a:schemeClr val="tx1">
                    <a:lumMod val="50000"/>
                  </a:schemeClr>
                </a:solidFill>
                <a:latin typeface="Arial" charset="0"/>
                <a:ea typeface="Arial" charset="0"/>
                <a:cs typeface="Arial" charset="0"/>
              </a:rPr>
              <a:t>Exploration/Foundation self-assessment status and change over time</a:t>
            </a:r>
            <a:br>
              <a:rPr lang="en-US" dirty="0">
                <a:solidFill>
                  <a:schemeClr val="tx1">
                    <a:lumMod val="50000"/>
                  </a:schemeClr>
                </a:solidFill>
                <a:latin typeface="Arial" charset="0"/>
                <a:ea typeface="Arial" charset="0"/>
                <a:cs typeface="Arial" charset="0"/>
              </a:rPr>
            </a:br>
            <a:endParaRPr lang="en-US" dirty="0">
              <a:solidFill>
                <a:schemeClr val="tx1">
                  <a:lumMod val="50000"/>
                </a:schemeClr>
              </a:solidFill>
              <a:latin typeface="Arial" charset="0"/>
              <a:ea typeface="Arial" charset="0"/>
              <a:cs typeface="Arial" charset="0"/>
            </a:endParaRPr>
          </a:p>
          <a:p>
            <a:pPr lvl="1"/>
            <a:r>
              <a:rPr lang="en-US" dirty="0">
                <a:solidFill>
                  <a:schemeClr val="tx1">
                    <a:lumMod val="50000"/>
                  </a:schemeClr>
                </a:solidFill>
                <a:latin typeface="Arial" charset="0"/>
                <a:ea typeface="Arial" charset="0"/>
                <a:cs typeface="Arial" charset="0"/>
              </a:rPr>
              <a:t>Status of capacity in relation to Drivers Best Practices and District Capacity Assessment</a:t>
            </a:r>
          </a:p>
          <a:p>
            <a:pPr lvl="1"/>
            <a:endParaRPr lang="en-US" dirty="0">
              <a:solidFill>
                <a:schemeClr val="tx1">
                  <a:lumMod val="50000"/>
                </a:schemeClr>
              </a:solidFill>
              <a:latin typeface="Arial" charset="0"/>
              <a:ea typeface="Arial" charset="0"/>
              <a:cs typeface="Arial" charset="0"/>
            </a:endParaRPr>
          </a:p>
          <a:p>
            <a:pPr lvl="1"/>
            <a:r>
              <a:rPr lang="en-US" dirty="0">
                <a:solidFill>
                  <a:schemeClr val="tx1">
                    <a:lumMod val="50000"/>
                  </a:schemeClr>
                </a:solidFill>
                <a:latin typeface="Arial" charset="0"/>
                <a:ea typeface="Arial" charset="0"/>
                <a:cs typeface="Arial" charset="0"/>
              </a:rPr>
              <a:t>Use of stage-based planning</a:t>
            </a:r>
          </a:p>
          <a:p>
            <a:pPr lvl="1"/>
            <a:endParaRPr lang="en-US" dirty="0">
              <a:solidFill>
                <a:schemeClr val="tx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59775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txBox="1">
            <a:spLocks noGrp="1"/>
          </p:cNvSpPr>
          <p:nvPr>
            <p:ph type="title" idx="4294967295"/>
          </p:nvPr>
        </p:nvSpPr>
        <p:spPr>
          <a:xfrm>
            <a:off x="0" y="1682591"/>
            <a:ext cx="3056467"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Generating Strengths </a:t>
            </a:r>
            <a:b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b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&amp; Opportunities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7" name="Text Placeholder 2"/>
          <p:cNvSpPr txBox="1">
            <a:spLocks/>
          </p:cNvSpPr>
          <p:nvPr/>
        </p:nvSpPr>
        <p:spPr>
          <a:xfrm>
            <a:off x="3415083" y="317789"/>
            <a:ext cx="2232570" cy="6245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solidFill>
                  <a:schemeClr val="tx1">
                    <a:lumMod val="50000"/>
                  </a:schemeClr>
                </a:solidFill>
                <a:latin typeface="Arial" charset="0"/>
                <a:ea typeface="Arial" charset="0"/>
                <a:cs typeface="Arial" charset="0"/>
              </a:rPr>
              <a:t>Strengths</a:t>
            </a:r>
          </a:p>
        </p:txBody>
      </p:sp>
      <p:sp>
        <p:nvSpPr>
          <p:cNvPr id="9" name="Text Placeholder 4"/>
          <p:cNvSpPr txBox="1">
            <a:spLocks/>
          </p:cNvSpPr>
          <p:nvPr/>
        </p:nvSpPr>
        <p:spPr>
          <a:xfrm>
            <a:off x="6209349" y="289462"/>
            <a:ext cx="2764311" cy="6245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solidFill>
                  <a:schemeClr val="tx1">
                    <a:lumMod val="50000"/>
                  </a:schemeClr>
                </a:solidFill>
                <a:latin typeface="Arial" charset="0"/>
                <a:ea typeface="Arial" charset="0"/>
                <a:cs typeface="Arial" charset="0"/>
              </a:rPr>
              <a:t>Opportunities</a:t>
            </a:r>
          </a:p>
        </p:txBody>
      </p:sp>
    </p:spTree>
    <p:extLst>
      <p:ext uri="{BB962C8B-B14F-4D97-AF65-F5344CB8AC3E}">
        <p14:creationId xmlns:p14="http://schemas.microsoft.com/office/powerpoint/2010/main" val="84362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97524" y="577508"/>
            <a:ext cx="2747169" cy="42473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Arial" charset="0"/>
                <a:ea typeface="Arial" charset="0"/>
                <a:cs typeface="Arial" charset="0"/>
              </a:rPr>
              <a:t>WHY?</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Arial" charset="0"/>
                <a:ea typeface="Arial" charset="0"/>
                <a:cs typeface="Arial" charset="0"/>
              </a:rPr>
              <a:t>Data Snapshots engage education leaders in a concentrated analysis of what they do, how they do it, and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Arial" charset="0"/>
                <a:ea typeface="Arial" charset="0"/>
                <a:cs typeface="Arial" charset="0"/>
              </a:rPr>
              <a:t>the impact it has on student outcomes.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pic>
        <p:nvPicPr>
          <p:cNvPr id="7" name="Picture 6" descr="revieiwing data" title="Photo of several educators"/>
          <p:cNvPicPr>
            <a:picLocks noChangeAspect="1"/>
          </p:cNvPicPr>
          <p:nvPr/>
        </p:nvPicPr>
        <p:blipFill rotWithShape="1">
          <a:blip r:embed="rId3">
            <a:extLst>
              <a:ext uri="{28A0092B-C50C-407E-A947-70E740481C1C}">
                <a14:useLocalDpi xmlns:a14="http://schemas.microsoft.com/office/drawing/2010/main" val="0"/>
              </a:ext>
            </a:extLst>
          </a:blip>
          <a:srcRect l="57674" t="34639" r="9849" b="16886"/>
          <a:stretch/>
        </p:blipFill>
        <p:spPr>
          <a:xfrm>
            <a:off x="3044693" y="-1"/>
            <a:ext cx="6126480" cy="6858001"/>
          </a:xfrm>
          <a:prstGeom prst="rect">
            <a:avLst/>
          </a:prstGeom>
        </p:spPr>
      </p:pic>
    </p:spTree>
    <p:extLst>
      <p:ext uri="{BB962C8B-B14F-4D97-AF65-F5344CB8AC3E}">
        <p14:creationId xmlns:p14="http://schemas.microsoft.com/office/powerpoint/2010/main" val="251890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853389" y="2228671"/>
            <a:ext cx="747749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ESTABLISH STUDENT OUTCOME GOALS</a:t>
            </a:r>
          </a:p>
        </p:txBody>
      </p:sp>
    </p:spTree>
    <p:extLst>
      <p:ext uri="{BB962C8B-B14F-4D97-AF65-F5344CB8AC3E}">
        <p14:creationId xmlns:p14="http://schemas.microsoft.com/office/powerpoint/2010/main" val="92065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206048" y="1631487"/>
            <a:ext cx="2747169" cy="29854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DATA SNAPSHOTS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Student Outcome Goals</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9" name="Rectangle 8"/>
          <p:cNvSpPr/>
          <p:nvPr/>
        </p:nvSpPr>
        <p:spPr>
          <a:xfrm>
            <a:off x="4166689" y="1063909"/>
            <a:ext cx="4854481" cy="4031873"/>
          </a:xfrm>
          <a:prstGeom prst="rect">
            <a:avLst/>
          </a:prstGeom>
        </p:spPr>
        <p:txBody>
          <a:bodyPr wrap="square">
            <a:spAutoFit/>
          </a:bodyPr>
          <a:lstStyle/>
          <a:p>
            <a:pPr marL="457200" lvl="0" indent="-457200">
              <a:buFont typeface="Arial" charset="0"/>
              <a:buChar char="•"/>
            </a:pPr>
            <a:r>
              <a:rPr lang="en-US" sz="3200" dirty="0">
                <a:solidFill>
                  <a:schemeClr val="tx1">
                    <a:lumMod val="50000"/>
                  </a:schemeClr>
                </a:solidFill>
                <a:latin typeface="Arial" charset="0"/>
                <a:ea typeface="Arial" charset="0"/>
                <a:cs typeface="Arial" charset="0"/>
              </a:rPr>
              <a:t>Reading</a:t>
            </a:r>
          </a:p>
          <a:p>
            <a:pPr marL="457200" lvl="0" indent="-457200">
              <a:buFont typeface="Arial" charset="0"/>
              <a:buChar char="•"/>
            </a:pPr>
            <a:endParaRPr lang="en-US" sz="3200" dirty="0">
              <a:solidFill>
                <a:schemeClr val="tx1">
                  <a:lumMod val="50000"/>
                </a:schemeClr>
              </a:solidFill>
              <a:latin typeface="Arial" charset="0"/>
              <a:ea typeface="Arial" charset="0"/>
              <a:cs typeface="Arial" charset="0"/>
            </a:endParaRPr>
          </a:p>
          <a:p>
            <a:pPr marL="457200" lvl="0" indent="-457200">
              <a:buFont typeface="Arial" charset="0"/>
              <a:buChar char="•"/>
            </a:pPr>
            <a:r>
              <a:rPr lang="en-US" sz="3200" dirty="0">
                <a:solidFill>
                  <a:schemeClr val="tx1">
                    <a:lumMod val="50000"/>
                  </a:schemeClr>
                </a:solidFill>
                <a:latin typeface="Arial" charset="0"/>
                <a:ea typeface="Arial" charset="0"/>
                <a:cs typeface="Arial" charset="0"/>
              </a:rPr>
              <a:t>Mathematics</a:t>
            </a:r>
          </a:p>
          <a:p>
            <a:pPr marL="457200" lvl="0" indent="-457200">
              <a:buFont typeface="Arial" charset="0"/>
              <a:buChar char="•"/>
            </a:pPr>
            <a:endParaRPr lang="en-US" sz="3200" dirty="0">
              <a:solidFill>
                <a:schemeClr val="tx1">
                  <a:lumMod val="50000"/>
                </a:schemeClr>
              </a:solidFill>
              <a:latin typeface="Arial" charset="0"/>
              <a:ea typeface="Arial" charset="0"/>
              <a:cs typeface="Arial" charset="0"/>
            </a:endParaRPr>
          </a:p>
          <a:p>
            <a:pPr marL="457200" lvl="0" indent="-457200">
              <a:buFont typeface="Arial" charset="0"/>
              <a:buChar char="•"/>
            </a:pPr>
            <a:r>
              <a:rPr lang="en-US" sz="3200" dirty="0">
                <a:solidFill>
                  <a:schemeClr val="tx1">
                    <a:lumMod val="50000"/>
                  </a:schemeClr>
                </a:solidFill>
                <a:latin typeface="Arial" charset="0"/>
                <a:ea typeface="Arial" charset="0"/>
                <a:cs typeface="Arial" charset="0"/>
              </a:rPr>
              <a:t>Behavior</a:t>
            </a:r>
          </a:p>
          <a:p>
            <a:pPr marL="457200" lvl="0" indent="-457200">
              <a:buFont typeface="Arial" charset="0"/>
              <a:buChar char="•"/>
            </a:pPr>
            <a:endParaRPr lang="en-US" sz="3200" dirty="0">
              <a:solidFill>
                <a:schemeClr val="tx1">
                  <a:lumMod val="50000"/>
                </a:schemeClr>
              </a:solidFill>
              <a:latin typeface="Arial" charset="0"/>
              <a:ea typeface="Arial" charset="0"/>
              <a:cs typeface="Arial" charset="0"/>
            </a:endParaRPr>
          </a:p>
          <a:p>
            <a:pPr marL="457200" lvl="0" indent="-457200">
              <a:buFont typeface="Arial" charset="0"/>
              <a:buChar char="•"/>
            </a:pPr>
            <a:r>
              <a:rPr lang="en-US" sz="3200" dirty="0">
                <a:solidFill>
                  <a:schemeClr val="tx1">
                    <a:lumMod val="50000"/>
                  </a:schemeClr>
                </a:solidFill>
                <a:latin typeface="Arial" charset="0"/>
                <a:ea typeface="Arial" charset="0"/>
                <a:cs typeface="Arial" charset="0"/>
              </a:rPr>
              <a:t>Educational Environment</a:t>
            </a:r>
          </a:p>
        </p:txBody>
      </p:sp>
    </p:spTree>
    <p:extLst>
      <p:ext uri="{BB962C8B-B14F-4D97-AF65-F5344CB8AC3E}">
        <p14:creationId xmlns:p14="http://schemas.microsoft.com/office/powerpoint/2010/main" val="112822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474" y="2167501"/>
            <a:ext cx="91425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DETERMINE PRIORITIES</a:t>
            </a:r>
          </a:p>
        </p:txBody>
      </p:sp>
    </p:spTree>
    <p:extLst>
      <p:ext uri="{BB962C8B-B14F-4D97-AF65-F5344CB8AC3E}">
        <p14:creationId xmlns:p14="http://schemas.microsoft.com/office/powerpoint/2010/main" val="368111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20878" y="2167501"/>
            <a:ext cx="274716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Arial" charset="0"/>
                <a:ea typeface="Arial" charset="0"/>
                <a:cs typeface="Arial" charset="0"/>
              </a:rPr>
              <a:t>Identify Priorities</a:t>
            </a:r>
          </a:p>
        </p:txBody>
      </p:sp>
      <p:sp>
        <p:nvSpPr>
          <p:cNvPr id="8" name="Rectangle 7"/>
          <p:cNvSpPr/>
          <p:nvPr/>
        </p:nvSpPr>
        <p:spPr>
          <a:xfrm>
            <a:off x="3411614" y="1198005"/>
            <a:ext cx="5732386" cy="3323987"/>
          </a:xfrm>
          <a:prstGeom prst="rect">
            <a:avLst/>
          </a:prstGeom>
        </p:spPr>
        <p:txBody>
          <a:bodyPr wrap="square">
            <a:spAutoFit/>
          </a:bodyPr>
          <a:lstStyle/>
          <a:p>
            <a:pPr marL="457200" indent="-457200">
              <a:buFont typeface="Arial" charset="0"/>
              <a:buChar char="•"/>
            </a:pPr>
            <a:r>
              <a:rPr lang="en-US" sz="3000" dirty="0">
                <a:solidFill>
                  <a:schemeClr val="tx1">
                    <a:lumMod val="50000"/>
                  </a:schemeClr>
                </a:solidFill>
                <a:latin typeface="Arial" charset="0"/>
                <a:ea typeface="Arial" charset="0"/>
                <a:cs typeface="Arial" charset="0"/>
              </a:rPr>
              <a:t>Review Current Initiatives</a:t>
            </a:r>
          </a:p>
          <a:p>
            <a:endParaRPr lang="en-US" sz="3000" dirty="0">
              <a:solidFill>
                <a:schemeClr val="tx1">
                  <a:lumMod val="50000"/>
                </a:schemeClr>
              </a:solidFill>
              <a:latin typeface="Arial" charset="0"/>
              <a:ea typeface="Arial" charset="0"/>
              <a:cs typeface="Arial" charset="0"/>
            </a:endParaRPr>
          </a:p>
          <a:p>
            <a:pPr marL="457200" indent="-457200">
              <a:buFont typeface="Arial" charset="0"/>
              <a:buChar char="•"/>
            </a:pPr>
            <a:r>
              <a:rPr lang="en-US" sz="3000" dirty="0">
                <a:solidFill>
                  <a:schemeClr val="tx1">
                    <a:lumMod val="50000"/>
                  </a:schemeClr>
                </a:solidFill>
                <a:latin typeface="Arial" charset="0"/>
                <a:ea typeface="Arial" charset="0"/>
                <a:cs typeface="Arial" charset="0"/>
              </a:rPr>
              <a:t>Review Vision</a:t>
            </a:r>
          </a:p>
          <a:p>
            <a:pPr marL="457200" indent="-457200">
              <a:buFont typeface="Arial" charset="0"/>
              <a:buChar char="•"/>
            </a:pPr>
            <a:endParaRPr lang="en-US" sz="3000" dirty="0">
              <a:solidFill>
                <a:schemeClr val="tx1">
                  <a:lumMod val="50000"/>
                </a:schemeClr>
              </a:solidFill>
              <a:latin typeface="Arial" charset="0"/>
              <a:ea typeface="Arial" charset="0"/>
              <a:cs typeface="Arial" charset="0"/>
            </a:endParaRPr>
          </a:p>
          <a:p>
            <a:pPr marL="457200" indent="-457200">
              <a:buFont typeface="Arial" charset="0"/>
              <a:buChar char="•"/>
            </a:pPr>
            <a:r>
              <a:rPr lang="en-US" sz="3000" dirty="0">
                <a:solidFill>
                  <a:schemeClr val="tx1">
                    <a:lumMod val="50000"/>
                  </a:schemeClr>
                </a:solidFill>
                <a:latin typeface="Arial" charset="0"/>
                <a:ea typeface="Arial" charset="0"/>
                <a:cs typeface="Arial" charset="0"/>
              </a:rPr>
              <a:t>Generate Possible Priorities</a:t>
            </a:r>
          </a:p>
          <a:p>
            <a:pPr marL="457200" indent="-457200">
              <a:buFont typeface="Arial" charset="0"/>
              <a:buChar char="•"/>
            </a:pPr>
            <a:endParaRPr lang="en-US" sz="3000" dirty="0">
              <a:solidFill>
                <a:schemeClr val="tx1">
                  <a:lumMod val="50000"/>
                </a:schemeClr>
              </a:solidFill>
              <a:latin typeface="Arial" charset="0"/>
              <a:ea typeface="Arial" charset="0"/>
              <a:cs typeface="Arial" charset="0"/>
            </a:endParaRPr>
          </a:p>
          <a:p>
            <a:pPr marL="457200" indent="-457200">
              <a:buFont typeface="Arial" charset="0"/>
              <a:buChar char="•"/>
            </a:pPr>
            <a:r>
              <a:rPr lang="en-US" sz="3000" dirty="0">
                <a:solidFill>
                  <a:schemeClr val="tx1">
                    <a:lumMod val="50000"/>
                  </a:schemeClr>
                </a:solidFill>
                <a:latin typeface="Arial" charset="0"/>
                <a:ea typeface="Arial" charset="0"/>
                <a:cs typeface="Arial" charset="0"/>
              </a:rPr>
              <a:t>Set Priorities</a:t>
            </a:r>
          </a:p>
        </p:txBody>
      </p:sp>
    </p:spTree>
    <p:extLst>
      <p:ext uri="{BB962C8B-B14F-4D97-AF65-F5344CB8AC3E}">
        <p14:creationId xmlns:p14="http://schemas.microsoft.com/office/powerpoint/2010/main" val="99609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474" y="2167501"/>
            <a:ext cx="91425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SUMMARIZE AND NEXT STEPS</a:t>
            </a:r>
          </a:p>
        </p:txBody>
      </p:sp>
    </p:spTree>
    <p:extLst>
      <p:ext uri="{BB962C8B-B14F-4D97-AF65-F5344CB8AC3E}">
        <p14:creationId xmlns:p14="http://schemas.microsoft.com/office/powerpoint/2010/main" val="157711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0DAA-D423-4AD1-1BCA-8BABC7F96589}"/>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Reflection</a:t>
            </a:r>
          </a:p>
        </p:txBody>
      </p:sp>
      <p:pic>
        <p:nvPicPr>
          <p:cNvPr id="4" name="Content Placeholder 3" descr="quote from Grant Wiggins and Jay McTighe &quot;School at its best reflects a purposeful arrangement of parts and details, organized with deliberate intention, for achieving the kinds of learning we seek."/>
          <p:cNvPicPr>
            <a:picLocks noGrp="1" noChangeAspect="1"/>
          </p:cNvPicPr>
          <p:nvPr>
            <p:ph idx="1"/>
          </p:nvPr>
        </p:nvPicPr>
        <p:blipFill>
          <a:blip r:embed="rId3"/>
          <a:srcRect t="5556" b="5556"/>
          <a:stretch>
            <a:fillRect/>
          </a:stretch>
        </p:blipFill>
        <p:spPr>
          <a:xfrm>
            <a:off x="559559" y="1037207"/>
            <a:ext cx="8143875" cy="4826000"/>
          </a:xfrm>
        </p:spPr>
      </p:pic>
    </p:spTree>
    <p:extLst>
      <p:ext uri="{BB962C8B-B14F-4D97-AF65-F5344CB8AC3E}">
        <p14:creationId xmlns:p14="http://schemas.microsoft.com/office/powerpoint/2010/main" val="3790503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1D7916-530D-823D-B401-5F7F247445EF}"/>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Final Slide</a:t>
            </a:r>
          </a:p>
        </p:txBody>
      </p:sp>
      <p:pic>
        <p:nvPicPr>
          <p:cNvPr id="4" name="Picture 3" descr="SWIFT Schoolwide Integrated Framework for Trans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154" y="2845192"/>
            <a:ext cx="4089400" cy="1079500"/>
          </a:xfrm>
          <a:prstGeom prst="rect">
            <a:avLst/>
          </a:prstGeom>
        </p:spPr>
      </p:pic>
      <p:pic>
        <p:nvPicPr>
          <p:cNvPr id="3" name="Picture 2" descr="IDEAS that work: OSEP logo"/>
          <p:cNvPicPr>
            <a:picLocks noChangeAspect="1"/>
          </p:cNvPicPr>
          <p:nvPr/>
        </p:nvPicPr>
        <p:blipFill>
          <a:blip r:embed="rId4"/>
          <a:stretch>
            <a:fillRect/>
          </a:stretch>
        </p:blipFill>
        <p:spPr>
          <a:xfrm>
            <a:off x="571500" y="5413224"/>
            <a:ext cx="1511300" cy="977900"/>
          </a:xfrm>
          <a:prstGeom prst="rect">
            <a:avLst/>
          </a:prstGeom>
        </p:spPr>
      </p:pic>
      <p:sp>
        <p:nvSpPr>
          <p:cNvPr id="2" name="Content Placeholder 2"/>
          <p:cNvSpPr txBox="1">
            <a:spLocks/>
          </p:cNvSpPr>
          <p:nvPr/>
        </p:nvSpPr>
        <p:spPr>
          <a:xfrm>
            <a:off x="2449286" y="5311586"/>
            <a:ext cx="6195785" cy="14816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chemeClr val="tx1">
                    <a:lumMod val="50000"/>
                  </a:schemeClr>
                </a:solidFill>
                <a:latin typeface="Arial" charset="0"/>
                <a:ea typeface="Arial" charset="0"/>
                <a:cs typeface="Arial" charset="0"/>
              </a:rPr>
              <a:t>SWIFT Center produced this presentation under U.S. Department of Education, Office of Special Education Programs Grant No. H326Y120005. OSEP Project Officers Grace Zamora </a:t>
            </a:r>
            <a:r>
              <a:rPr lang="en-US" sz="1000" dirty="0" err="1">
                <a:solidFill>
                  <a:schemeClr val="tx1">
                    <a:lumMod val="50000"/>
                  </a:schemeClr>
                </a:solidFill>
                <a:latin typeface="Arial" charset="0"/>
                <a:ea typeface="Arial" charset="0"/>
                <a:cs typeface="Arial" charset="0"/>
              </a:rPr>
              <a:t>Durán</a:t>
            </a:r>
            <a:r>
              <a:rPr lang="en-US" sz="1000" dirty="0">
                <a:solidFill>
                  <a:schemeClr val="tx1">
                    <a:lumMod val="50000"/>
                  </a:schemeClr>
                </a:solidFill>
                <a:latin typeface="Arial" charset="0"/>
                <a:ea typeface="Arial" charset="0"/>
                <a:cs typeface="Arial" charset="0"/>
              </a:rPr>
              <a:t> and Tina Diamond served as the project officers.  The views expressed herein do not necessarily represent the positions or policies of the Department of Education.  No official endorsement by the U.S. Department of Education of any product, commodity, service or enterprise mentioned in this publication is intended or should be inferred.  This product is public domain.  Authorization to reproduce it in whole or in part is granted. Please cite as: Presenter, A.A.. (Year, Month).  </a:t>
            </a:r>
            <a:r>
              <a:rPr lang="en-US" sz="1000" i="1" dirty="0">
                <a:solidFill>
                  <a:schemeClr val="tx1">
                    <a:lumMod val="50000"/>
                  </a:schemeClr>
                </a:solidFill>
                <a:latin typeface="Arial" charset="0"/>
                <a:ea typeface="Arial" charset="0"/>
                <a:cs typeface="Arial" charset="0"/>
              </a:rPr>
              <a:t>School Data Snapshots</a:t>
            </a:r>
            <a:r>
              <a:rPr lang="en-US" sz="1000" dirty="0">
                <a:solidFill>
                  <a:schemeClr val="tx1">
                    <a:lumMod val="50000"/>
                  </a:schemeClr>
                </a:solidFill>
                <a:latin typeface="Arial" charset="0"/>
                <a:ea typeface="Arial" charset="0"/>
                <a:cs typeface="Arial" charset="0"/>
              </a:rPr>
              <a:t>.  Presented at Organization, Location.</a:t>
            </a:r>
          </a:p>
          <a:p>
            <a:pPr marL="0" indent="0">
              <a:buFont typeface="Arial"/>
              <a:buNone/>
            </a:pPr>
            <a:endParaRPr lang="en-US" dirty="0">
              <a:solidFill>
                <a:schemeClr val="tx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45761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61369" y="2167501"/>
            <a:ext cx="291281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What We Will Accomplish Together</a:t>
            </a:r>
          </a:p>
        </p:txBody>
      </p:sp>
      <p:graphicFrame>
        <p:nvGraphicFramePr>
          <p:cNvPr id="10" name="Content Placeholder 3" descr="A workflow arrow that goes from Reach a Shared Understanding of Current Reality to Establish Student Outcome Goals to Determine Priorities."/>
          <p:cNvGraphicFramePr>
            <a:graphicFrameLocks/>
          </p:cNvGraphicFramePr>
          <p:nvPr>
            <p:extLst>
              <p:ext uri="{D42A27DB-BD31-4B8C-83A1-F6EECF244321}">
                <p14:modId xmlns:p14="http://schemas.microsoft.com/office/powerpoint/2010/main" val="2428234302"/>
              </p:ext>
            </p:extLst>
          </p:nvPr>
        </p:nvGraphicFramePr>
        <p:xfrm>
          <a:off x="3309257" y="1567542"/>
          <a:ext cx="5671457" cy="4474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08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757173-CE30-71A7-076C-061BC44C99AF}"/>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School &amp; District Vision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92" y="5050498"/>
            <a:ext cx="1097280" cy="109728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228" y="3637244"/>
            <a:ext cx="1097280" cy="1097280"/>
          </a:xfrm>
          <a:prstGeom prst="rect">
            <a:avLst/>
          </a:prstGeom>
          <a:ln>
            <a:solidFill>
              <a:srgbClr val="0F3D59"/>
            </a:solidFill>
          </a:ln>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95" y="296117"/>
            <a:ext cx="1097280" cy="1097280"/>
          </a:xfrm>
          <a:prstGeom prst="rect">
            <a:avLst/>
          </a:prstGeom>
        </p:spPr>
      </p:pic>
      <p:grpSp>
        <p:nvGrpSpPr>
          <p:cNvPr id="19" name="Group 18">
            <a:extLst>
              <a:ext uri="{C183D7F6-B498-43B3-948B-1728B52AA6E4}">
                <adec:decorative xmlns:adec="http://schemas.microsoft.com/office/drawing/2017/decorative" val="1"/>
              </a:ext>
            </a:extLst>
          </p:cNvPr>
          <p:cNvGrpSpPr/>
          <p:nvPr/>
        </p:nvGrpSpPr>
        <p:grpSpPr>
          <a:xfrm>
            <a:off x="669375" y="1639185"/>
            <a:ext cx="1874519" cy="1874519"/>
            <a:chOff x="2625175" y="1553362"/>
            <a:chExt cx="1874519" cy="1874519"/>
          </a:xfrm>
        </p:grpSpPr>
        <p:sp>
          <p:nvSpPr>
            <p:cNvPr id="9" name="Oval 8"/>
            <p:cNvSpPr/>
            <p:nvPr/>
          </p:nvSpPr>
          <p:spPr>
            <a:xfrm>
              <a:off x="2625175" y="1553362"/>
              <a:ext cx="1874519" cy="18745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8034" y="1576221"/>
              <a:ext cx="1828800" cy="1828800"/>
            </a:xfrm>
            <a:prstGeom prst="rect">
              <a:avLst/>
            </a:prstGeom>
          </p:spPr>
        </p:pic>
      </p:grpSp>
      <p:pic>
        <p:nvPicPr>
          <p:cNvPr id="3" name="Picture 2" descr="Matched Resources outline the Priority and Practice Action Plan, with Vision and Reality at top and botto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7859" y="0"/>
            <a:ext cx="6035040" cy="6858000"/>
          </a:xfrm>
          <a:prstGeom prst="rect">
            <a:avLst/>
          </a:prstGeom>
        </p:spPr>
      </p:pic>
    </p:spTree>
    <p:extLst>
      <p:ext uri="{BB962C8B-B14F-4D97-AF65-F5344CB8AC3E}">
        <p14:creationId xmlns:p14="http://schemas.microsoft.com/office/powerpoint/2010/main" val="170683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F0FB9-75BC-540F-CEEC-C1F6C0541E8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Data Snapshots</a:t>
            </a:r>
          </a:p>
        </p:txBody>
      </p:sp>
      <p:pic>
        <p:nvPicPr>
          <p:cNvPr id="5" name="Picture 4" descr="scascading levels of influence from chool, disrtrict, st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8" y="520278"/>
            <a:ext cx="2884445" cy="4937760"/>
          </a:xfrm>
          <a:prstGeom prst="rect">
            <a:avLst/>
          </a:prstGeom>
        </p:spPr>
      </p:pic>
      <p:grpSp>
        <p:nvGrpSpPr>
          <p:cNvPr id="2" name="Group 1" descr="for school, district, and state" title="three data snapshot forms"/>
          <p:cNvGrpSpPr/>
          <p:nvPr/>
        </p:nvGrpSpPr>
        <p:grpSpPr>
          <a:xfrm>
            <a:off x="3246968" y="47966"/>
            <a:ext cx="5807253" cy="6622599"/>
            <a:chOff x="3179521" y="12483"/>
            <a:chExt cx="5807253" cy="6622599"/>
          </a:xfrm>
        </p:grpSpPr>
        <p:pic>
          <p:nvPicPr>
            <p:cNvPr id="12" name="Picture 11" descr="Data snapshot school f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9521" y="12483"/>
              <a:ext cx="4788250" cy="3200400"/>
            </a:xfrm>
            <a:prstGeom prst="rect">
              <a:avLst/>
            </a:prstGeom>
          </p:spPr>
        </p:pic>
        <p:pic>
          <p:nvPicPr>
            <p:cNvPr id="13" name="Picture 12" descr="Data Snapshot district for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8703" y="1612683"/>
              <a:ext cx="4544148" cy="3200400"/>
            </a:xfrm>
            <a:prstGeom prst="rect">
              <a:avLst/>
            </a:prstGeom>
          </p:spPr>
        </p:pic>
        <p:pic>
          <p:nvPicPr>
            <p:cNvPr id="14" name="Picture 13" descr="Data Snapshot state for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132" y="3434682"/>
              <a:ext cx="4259642" cy="3200400"/>
            </a:xfrm>
            <a:prstGeom prst="rect">
              <a:avLst/>
            </a:prstGeom>
          </p:spPr>
        </p:pic>
      </p:grpSp>
    </p:spTree>
    <p:extLst>
      <p:ext uri="{BB962C8B-B14F-4D97-AF65-F5344CB8AC3E}">
        <p14:creationId xmlns:p14="http://schemas.microsoft.com/office/powerpoint/2010/main" val="49089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321126" y="951915"/>
            <a:ext cx="2747169"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rPr>
              <a:t>Norms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rPr>
              <a:t>&amp;</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rPr>
              <a:t>Roles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pic>
        <p:nvPicPr>
          <p:cNvPr id="5" name="Picture 4" descr="A picture of teachers and educators listening."/>
          <p:cNvPicPr>
            <a:picLocks noChangeAspect="1"/>
          </p:cNvPicPr>
          <p:nvPr/>
        </p:nvPicPr>
        <p:blipFill rotWithShape="1">
          <a:blip r:embed="rId3">
            <a:extLst>
              <a:ext uri="{28A0092B-C50C-407E-A947-70E740481C1C}">
                <a14:useLocalDpi xmlns:a14="http://schemas.microsoft.com/office/drawing/2010/main" val="0"/>
              </a:ext>
            </a:extLst>
          </a:blip>
          <a:srcRect t="19501" r="48067" b="2987"/>
          <a:stretch/>
        </p:blipFill>
        <p:spPr>
          <a:xfrm>
            <a:off x="3039813" y="1"/>
            <a:ext cx="6126480" cy="6858000"/>
          </a:xfrm>
          <a:prstGeom prst="rect">
            <a:avLst/>
          </a:prstGeom>
        </p:spPr>
      </p:pic>
    </p:spTree>
    <p:extLst>
      <p:ext uri="{BB962C8B-B14F-4D97-AF65-F5344CB8AC3E}">
        <p14:creationId xmlns:p14="http://schemas.microsoft.com/office/powerpoint/2010/main" val="92316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659007" y="2140205"/>
            <a:ext cx="582508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REACH A SHARED UNDERSTANDING OF CURRENT REALITY</a:t>
            </a:r>
          </a:p>
        </p:txBody>
      </p:sp>
    </p:spTree>
    <p:extLst>
      <p:ext uri="{BB962C8B-B14F-4D97-AF65-F5344CB8AC3E}">
        <p14:creationId xmlns:p14="http://schemas.microsoft.com/office/powerpoint/2010/main" val="119100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C183D7F6-B498-43B3-948B-1728B52AA6E4}">
                <adec:decorative xmlns:adec="http://schemas.microsoft.com/office/drawing/2017/decorative" val="1"/>
              </a:ext>
            </a:extLst>
          </p:cNvPr>
          <p:cNvSpPr>
            <a:spLocks/>
          </p:cNvSpPr>
          <p:nvPr/>
        </p:nvSpPr>
        <p:spPr>
          <a:xfrm>
            <a:off x="3303856" y="125517"/>
            <a:ext cx="5712643" cy="1193694"/>
          </a:xfrm>
          <a:prstGeom prst="roundRect">
            <a:avLst/>
          </a:prstGeom>
          <a:solidFill>
            <a:srgbClr val="DB2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DB2A26"/>
              </a:solidFill>
              <a:latin typeface="Arial" charset="0"/>
              <a:ea typeface="Arial" charset="0"/>
              <a:cs typeface="Arial" charset="0"/>
            </a:endParaRPr>
          </a:p>
        </p:txBody>
      </p:sp>
      <p:sp>
        <p:nvSpPr>
          <p:cNvPr id="12" name="Title 11">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4326427" y="491532"/>
            <a:ext cx="366750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Gotham Medium" charset="0"/>
                <a:ea typeface="Gotham Medium" charset="0"/>
                <a:cs typeface="Gotham Medium" charset="0"/>
              </a:rPr>
              <a:t>CURRENT REALITY</a:t>
            </a:r>
          </a:p>
        </p:txBody>
      </p:sp>
      <p:sp>
        <p:nvSpPr>
          <p:cNvPr id="4" name="TextBox 3"/>
          <p:cNvSpPr txBox="1"/>
          <p:nvPr/>
        </p:nvSpPr>
        <p:spPr>
          <a:xfrm>
            <a:off x="206048" y="1631487"/>
            <a:ext cx="2747169" cy="2554545"/>
          </a:xfrm>
          <a:prstGeom prst="rect">
            <a:avLst/>
          </a:prstGeom>
          <a:noFill/>
        </p:spPr>
        <p:txBody>
          <a:bodyPr wrap="square" rtlCol="0">
            <a:spAutoFit/>
          </a:bodyPr>
          <a:lstStyle/>
          <a:p>
            <a:pPr algn="r"/>
            <a:r>
              <a:rPr lang="en-US" sz="2800" b="1" dirty="0">
                <a:solidFill>
                  <a:schemeClr val="bg1"/>
                </a:solidFill>
                <a:latin typeface="Arial" charset="0"/>
                <a:ea typeface="Arial" charset="0"/>
                <a:cs typeface="Arial" charset="0"/>
              </a:rPr>
              <a:t>DATA SNAPSHOTS</a:t>
            </a:r>
          </a:p>
          <a:p>
            <a:pPr algn="r"/>
            <a:endParaRPr lang="en-US" sz="2800" b="1" dirty="0">
              <a:solidFill>
                <a:schemeClr val="bg1"/>
              </a:solidFill>
              <a:latin typeface="Arial" charset="0"/>
              <a:ea typeface="Arial" charset="0"/>
              <a:cs typeface="Arial" charset="0"/>
            </a:endParaRPr>
          </a:p>
          <a:p>
            <a:pPr algn="r"/>
            <a:r>
              <a:rPr lang="en-US" sz="2800" b="1" dirty="0">
                <a:solidFill>
                  <a:schemeClr val="bg1"/>
                </a:solidFill>
                <a:latin typeface="Arial" charset="0"/>
                <a:ea typeface="Arial" charset="0"/>
                <a:cs typeface="Arial" charset="0"/>
              </a:rPr>
              <a:t>Organizing </a:t>
            </a:r>
          </a:p>
          <a:p>
            <a:pPr algn="r"/>
            <a:r>
              <a:rPr lang="en-US" sz="2800" b="1" dirty="0">
                <a:solidFill>
                  <a:schemeClr val="bg1"/>
                </a:solidFill>
                <a:latin typeface="Arial" charset="0"/>
                <a:ea typeface="Arial" charset="0"/>
                <a:cs typeface="Arial" charset="0"/>
              </a:rPr>
              <a:t>Our Data</a:t>
            </a:r>
            <a:endParaRPr lang="en-US" sz="2000" b="1" dirty="0">
              <a:solidFill>
                <a:schemeClr val="bg1"/>
              </a:solidFill>
              <a:latin typeface="Arial" charset="0"/>
              <a:ea typeface="Arial" charset="0"/>
              <a:cs typeface="Arial" charset="0"/>
            </a:endParaRPr>
          </a:p>
          <a:p>
            <a:pPr marL="285750" indent="-285750" algn="r">
              <a:buFont typeface="Arial" charset="0"/>
              <a:buChar char="•"/>
            </a:pPr>
            <a:endParaRPr lang="en-US" sz="2000" b="1" dirty="0">
              <a:solidFill>
                <a:schemeClr val="bg1"/>
              </a:solidFill>
              <a:latin typeface="Arial" charset="0"/>
              <a:ea typeface="Arial" charset="0"/>
              <a:cs typeface="Arial" charset="0"/>
            </a:endParaRPr>
          </a:p>
        </p:txBody>
      </p:sp>
      <p:sp>
        <p:nvSpPr>
          <p:cNvPr id="11" name="Rounded Rectangle 10"/>
          <p:cNvSpPr/>
          <p:nvPr/>
        </p:nvSpPr>
        <p:spPr>
          <a:xfrm>
            <a:off x="4866012" y="1416502"/>
            <a:ext cx="2752725" cy="1095375"/>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schemeClr>
                </a:solidFill>
                <a:latin typeface="Arial" charset="0"/>
                <a:ea typeface="Arial" charset="0"/>
                <a:cs typeface="Arial" charset="0"/>
              </a:rPr>
              <a:t>WHY:</a:t>
            </a:r>
          </a:p>
          <a:p>
            <a:pPr algn="ctr"/>
            <a:r>
              <a:rPr lang="en-US" sz="2400" dirty="0">
                <a:solidFill>
                  <a:schemeClr val="tx1">
                    <a:lumMod val="50000"/>
                  </a:schemeClr>
                </a:solidFill>
                <a:latin typeface="Arial" charset="0"/>
                <a:ea typeface="Arial" charset="0"/>
                <a:cs typeface="Arial" charset="0"/>
              </a:rPr>
              <a:t>Student Outcomes</a:t>
            </a:r>
          </a:p>
        </p:txBody>
      </p:sp>
      <p:sp>
        <p:nvSpPr>
          <p:cNvPr id="10" name="Rounded Rectangle 9"/>
          <p:cNvSpPr/>
          <p:nvPr/>
        </p:nvSpPr>
        <p:spPr>
          <a:xfrm>
            <a:off x="4866012" y="2952623"/>
            <a:ext cx="2752725"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Arial" charset="0"/>
                <a:ea typeface="Arial" charset="0"/>
                <a:cs typeface="Arial" charset="0"/>
              </a:rPr>
              <a:t>WHAT:</a:t>
            </a:r>
          </a:p>
          <a:p>
            <a:pPr algn="ctr"/>
            <a:r>
              <a:rPr lang="en-US" dirty="0">
                <a:solidFill>
                  <a:schemeClr val="tx1">
                    <a:lumMod val="50000"/>
                  </a:schemeClr>
                </a:solidFill>
                <a:latin typeface="Arial" charset="0"/>
                <a:ea typeface="Arial" charset="0"/>
                <a:cs typeface="Arial" charset="0"/>
              </a:rPr>
              <a:t>Feature Status</a:t>
            </a:r>
          </a:p>
        </p:txBody>
      </p:sp>
      <p:sp>
        <p:nvSpPr>
          <p:cNvPr id="9" name="Rounded Rectangle 8"/>
          <p:cNvSpPr/>
          <p:nvPr/>
        </p:nvSpPr>
        <p:spPr>
          <a:xfrm>
            <a:off x="4866012" y="4242579"/>
            <a:ext cx="2752725"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latin typeface="Arial" charset="0"/>
                <a:ea typeface="Arial" charset="0"/>
                <a:cs typeface="Arial" charset="0"/>
              </a:rPr>
              <a:t>HOW:</a:t>
            </a:r>
          </a:p>
          <a:p>
            <a:pPr algn="ctr"/>
            <a:r>
              <a:rPr lang="en-US" dirty="0">
                <a:solidFill>
                  <a:schemeClr val="tx1">
                    <a:lumMod val="50000"/>
                  </a:schemeClr>
                </a:solidFill>
                <a:latin typeface="Arial" charset="0"/>
                <a:ea typeface="Arial" charset="0"/>
                <a:cs typeface="Arial" charset="0"/>
              </a:rPr>
              <a:t>Capacity Status</a:t>
            </a:r>
          </a:p>
        </p:txBody>
      </p:sp>
    </p:spTree>
    <p:extLst>
      <p:ext uri="{BB962C8B-B14F-4D97-AF65-F5344CB8AC3E}">
        <p14:creationId xmlns:p14="http://schemas.microsoft.com/office/powerpoint/2010/main" val="105104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6048" y="1631487"/>
            <a:ext cx="2747169" cy="29854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DATA SNAPSHOTS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What Outcome Data Are We Reviewing?</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0" name="TextBox 9"/>
          <p:cNvSpPr txBox="1"/>
          <p:nvPr/>
        </p:nvSpPr>
        <p:spPr>
          <a:xfrm>
            <a:off x="3396784" y="421962"/>
            <a:ext cx="5569795" cy="2677656"/>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b="1" u="sng" dirty="0">
                <a:solidFill>
                  <a:schemeClr val="tx1">
                    <a:lumMod val="50000"/>
                  </a:schemeClr>
                </a:solidFill>
                <a:latin typeface="Arial" charset="0"/>
                <a:ea typeface="Arial" charset="0"/>
                <a:cs typeface="Arial" charset="0"/>
              </a:rPr>
              <a:t>Focus of the Review</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dirty="0">
                <a:solidFill>
                  <a:schemeClr val="tx1">
                    <a:lumMod val="50000"/>
                  </a:schemeClr>
                </a:solidFill>
                <a:latin typeface="Arial" charset="0"/>
                <a:ea typeface="Arial" charset="0"/>
                <a:cs typeface="Arial" charset="0"/>
              </a:rPr>
              <a:t>	Reading</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dirty="0">
                <a:solidFill>
                  <a:schemeClr val="tx1">
                    <a:lumMod val="50000"/>
                  </a:schemeClr>
                </a:solidFill>
                <a:latin typeface="Arial" charset="0"/>
                <a:ea typeface="Arial" charset="0"/>
                <a:cs typeface="Arial" charset="0"/>
              </a:rPr>
              <a:t>	Math</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dirty="0">
                <a:solidFill>
                  <a:schemeClr val="tx1">
                    <a:lumMod val="50000"/>
                  </a:schemeClr>
                </a:solidFill>
                <a:latin typeface="Arial" charset="0"/>
                <a:ea typeface="Arial" charset="0"/>
                <a:cs typeface="Arial" charset="0"/>
              </a:rPr>
              <a:t>	Behavior</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solidFill>
                <a:schemeClr val="tx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dirty="0">
                <a:solidFill>
                  <a:schemeClr val="tx1">
                    <a:lumMod val="50000"/>
                  </a:schemeClr>
                </a:solidFill>
                <a:latin typeface="Arial" charset="0"/>
                <a:ea typeface="Arial" charset="0"/>
                <a:cs typeface="Arial" charset="0"/>
              </a:rPr>
              <a:t>	Educational Environment</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dirty="0">
                <a:solidFill>
                  <a:schemeClr val="tx1">
                    <a:lumMod val="50000"/>
                  </a:schemeClr>
                </a:solidFill>
                <a:latin typeface="Arial" charset="0"/>
                <a:ea typeface="Arial" charset="0"/>
                <a:cs typeface="Arial" charset="0"/>
              </a:rPr>
              <a:t>	Climate</a:t>
            </a:r>
          </a:p>
        </p:txBody>
      </p:sp>
      <p:sp>
        <p:nvSpPr>
          <p:cNvPr id="11" name="TextBox 10"/>
          <p:cNvSpPr txBox="1"/>
          <p:nvPr/>
        </p:nvSpPr>
        <p:spPr>
          <a:xfrm>
            <a:off x="3478669" y="3893023"/>
            <a:ext cx="5569795" cy="1569660"/>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b="1" u="sng" dirty="0">
                <a:solidFill>
                  <a:schemeClr val="tx1">
                    <a:lumMod val="50000"/>
                  </a:schemeClr>
                </a:solidFill>
                <a:latin typeface="Arial" charset="0"/>
                <a:ea typeface="Arial" charset="0"/>
                <a:cs typeface="Arial" charset="0"/>
              </a:rPr>
              <a:t>Lens for the Review</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dirty="0">
                <a:solidFill>
                  <a:schemeClr val="tx1">
                    <a:lumMod val="50000"/>
                  </a:schemeClr>
                </a:solidFill>
                <a:latin typeface="Arial" charset="0"/>
                <a:ea typeface="Arial" charset="0"/>
                <a:cs typeface="Arial" charset="0"/>
              </a:rPr>
              <a:t>	On Track</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dirty="0">
                <a:solidFill>
                  <a:schemeClr val="tx1">
                    <a:lumMod val="50000"/>
                  </a:schemeClr>
                </a:solidFill>
                <a:latin typeface="Arial" charset="0"/>
                <a:ea typeface="Arial" charset="0"/>
                <a:cs typeface="Arial" charset="0"/>
              </a:rPr>
              <a:t>	Change Within Year</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400" dirty="0">
                <a:solidFill>
                  <a:schemeClr val="tx1">
                    <a:lumMod val="50000"/>
                  </a:schemeClr>
                </a:solidFill>
                <a:latin typeface="Arial" charset="0"/>
                <a:ea typeface="Arial" charset="0"/>
                <a:cs typeface="Arial" charset="0"/>
              </a:rPr>
              <a:t>	Groups of Interest (Gap Analysis)</a:t>
            </a:r>
          </a:p>
        </p:txBody>
      </p:sp>
    </p:spTree>
    <p:extLst>
      <p:ext uri="{BB962C8B-B14F-4D97-AF65-F5344CB8AC3E}">
        <p14:creationId xmlns:p14="http://schemas.microsoft.com/office/powerpoint/2010/main" val="2098789569"/>
      </p:ext>
    </p:extLst>
  </p:cSld>
  <p:clrMapOvr>
    <a:masterClrMapping/>
  </p:clrMapOvr>
</p:sld>
</file>

<file path=ppt/theme/theme1.xml><?xml version="1.0" encoding="utf-8"?>
<a:theme xmlns:a="http://schemas.openxmlformats.org/drawingml/2006/main" name="Office Theme">
  <a:themeElements>
    <a:clrScheme name="SWIFT Color">
      <a:dk1>
        <a:srgbClr val="848A89"/>
      </a:dk1>
      <a:lt1>
        <a:sysClr val="window" lastClr="FFFFFF"/>
      </a:lt1>
      <a:dk2>
        <a:srgbClr val="1F497D"/>
      </a:dk2>
      <a:lt2>
        <a:srgbClr val="FFFFFF"/>
      </a:lt2>
      <a:accent1>
        <a:srgbClr val="13BDC8"/>
      </a:accent1>
      <a:accent2>
        <a:srgbClr val="DB2A26"/>
      </a:accent2>
      <a:accent3>
        <a:srgbClr val="087A49"/>
      </a:accent3>
      <a:accent4>
        <a:srgbClr val="F2A91D"/>
      </a:accent4>
      <a:accent5>
        <a:srgbClr val="E36A25"/>
      </a:accent5>
      <a:accent6>
        <a:srgbClr val="3834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SWIFT_PPT_template</Template>
  <TotalTime>1145</TotalTime>
  <Words>919</Words>
  <Application>Microsoft Office PowerPoint</Application>
  <PresentationFormat>On-screen Show (4:3)</PresentationFormat>
  <Paragraphs>200</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Gotham Book</vt:lpstr>
      <vt:lpstr>Gotham Medium</vt:lpstr>
      <vt:lpstr>Office Theme</vt:lpstr>
      <vt:lpstr>Title Slide</vt:lpstr>
      <vt:lpstr>WHY?  Data Snapshots engage education leaders in a concentrated analysis of what they do, how they do it, and  the impact it has on student outcomes. </vt:lpstr>
      <vt:lpstr>What We Will Accomplish Together</vt:lpstr>
      <vt:lpstr>School &amp; District Vision</vt:lpstr>
      <vt:lpstr>Data Snapshots</vt:lpstr>
      <vt:lpstr> Norms   &amp;  Roles </vt:lpstr>
      <vt:lpstr>REACH A SHARED UNDERSTANDING OF CURRENT REALITY</vt:lpstr>
      <vt:lpstr>CURRENT REALITY</vt:lpstr>
      <vt:lpstr>DATA SNAPSHOTS  What Outcome Data Are We Reviewing? </vt:lpstr>
      <vt:lpstr>DATA SNAPSHOTS  Facilitating Our Analysis </vt:lpstr>
      <vt:lpstr>Generating Strengths  &amp; Opportunities  </vt:lpstr>
      <vt:lpstr>DATA SNAPSHOTS  Organizing  Our Data </vt:lpstr>
      <vt:lpstr>DATA SNAPSHOTS  What Fidelity Data Are We Reviewing? </vt:lpstr>
      <vt:lpstr>DATA SNAPSHOTS  Facilitating Our Analysis </vt:lpstr>
      <vt:lpstr>Generating Strengths  &amp; Opportunities  </vt:lpstr>
      <vt:lpstr>DATA SNAPSHOTS  Organizing  Our Data </vt:lpstr>
      <vt:lpstr>DATA SNAPSHOTS  What Capacity Data Are We Reviewing? </vt:lpstr>
      <vt:lpstr>DATA SNAPSHOTS  Facilitating Our Analysis </vt:lpstr>
      <vt:lpstr>Generating Strengths  &amp; Opportunities  </vt:lpstr>
      <vt:lpstr>ESTABLISH STUDENT OUTCOME GOALS</vt:lpstr>
      <vt:lpstr>DATA SNAPSHOTS  Student Outcome Goals </vt:lpstr>
      <vt:lpstr>DETERMINE PRIORITIES</vt:lpstr>
      <vt:lpstr>Identify Priorities</vt:lpstr>
      <vt:lpstr>SUMMARIZE AND NEXT STEPS</vt:lpstr>
      <vt:lpstr>Reflection</vt:lpstr>
      <vt:lpstr>Final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Woods</dc:creator>
  <cp:lastModifiedBy>Thomas, Susan K</cp:lastModifiedBy>
  <cp:revision>139</cp:revision>
  <dcterms:created xsi:type="dcterms:W3CDTF">2015-10-06T20:52:43Z</dcterms:created>
  <dcterms:modified xsi:type="dcterms:W3CDTF">2022-10-16T18:59:24Z</dcterms:modified>
</cp:coreProperties>
</file>