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0" r:id="rId3"/>
    <p:sldId id="429" r:id="rId4"/>
    <p:sldId id="468" r:id="rId5"/>
    <p:sldId id="258" r:id="rId6"/>
    <p:sldId id="377" r:id="rId7"/>
    <p:sldId id="442" r:id="rId8"/>
    <p:sldId id="458" r:id="rId9"/>
    <p:sldId id="459" r:id="rId10"/>
    <p:sldId id="460" r:id="rId11"/>
    <p:sldId id="461" r:id="rId12"/>
    <p:sldId id="462" r:id="rId13"/>
    <p:sldId id="463" r:id="rId14"/>
    <p:sldId id="464" r:id="rId15"/>
    <p:sldId id="411" r:id="rId16"/>
    <p:sldId id="440" r:id="rId17"/>
    <p:sldId id="465" r:id="rId18"/>
    <p:sldId id="264"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2A26"/>
    <a:srgbClr val="13BDC8"/>
    <a:srgbClr val="38345C"/>
    <a:srgbClr val="0F3D59"/>
    <a:srgbClr val="F2A91D"/>
    <a:srgbClr val="0FBCC8"/>
    <a:srgbClr val="CCE8EB"/>
    <a:srgbClr val="727978"/>
    <a:srgbClr val="D4642C"/>
    <a:srgbClr val="057A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12" autoAdjust="0"/>
    <p:restoredTop sz="86930" autoAdjust="0"/>
  </p:normalViewPr>
  <p:slideViewPr>
    <p:cSldViewPr snapToGrid="0" snapToObjects="1">
      <p:cViewPr varScale="1">
        <p:scale>
          <a:sx n="97" d="100"/>
          <a:sy n="97" d="100"/>
        </p:scale>
        <p:origin x="870" y="96"/>
      </p:cViewPr>
      <p:guideLst>
        <p:guide orient="horz" pos="2160"/>
        <p:guide pos="2880"/>
      </p:guideLst>
    </p:cSldViewPr>
  </p:slideViewPr>
  <p:outlineViewPr>
    <p:cViewPr>
      <p:scale>
        <a:sx n="33" d="100"/>
        <a:sy n="33" d="100"/>
      </p:scale>
      <p:origin x="0" y="-3312"/>
    </p:cViewPr>
  </p:outlineViewPr>
  <p:notesTextViewPr>
    <p:cViewPr>
      <p:scale>
        <a:sx n="165" d="100"/>
        <a:sy n="165" d="100"/>
      </p:scale>
      <p:origin x="0" y="0"/>
    </p:cViewPr>
  </p:notesTextViewPr>
  <p:sorterViewPr>
    <p:cViewPr varScale="1">
      <p:scale>
        <a:sx n="1" d="1"/>
        <a:sy n="1" d="1"/>
      </p:scale>
      <p:origin x="0" y="0"/>
    </p:cViewPr>
  </p:sorterViewPr>
  <p:notesViewPr>
    <p:cSldViewPr snapToGrid="0" snapToObjects="1">
      <p:cViewPr varScale="1">
        <p:scale>
          <a:sx n="75" d="100"/>
          <a:sy n="75" d="100"/>
        </p:scale>
        <p:origin x="244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8ECA47-A9E7-4C37-8D1F-2A44BF43421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D55C6FF-A218-401A-8889-AE11E03B3C68}">
      <dgm:prSet phldrT="[Text]"/>
      <dgm:spPr>
        <a:solidFill>
          <a:srgbClr val="13BDC8"/>
        </a:solidFill>
      </dgm:spPr>
      <dgm:t>
        <a:bodyPr/>
        <a:lstStyle/>
        <a:p>
          <a:r>
            <a:rPr lang="en-US" b="0" i="0" dirty="0">
              <a:latin typeface="Arial" charset="0"/>
              <a:ea typeface="Arial" charset="0"/>
              <a:cs typeface="Arial" charset="0"/>
            </a:rPr>
            <a:t>Plan the Process</a:t>
          </a:r>
        </a:p>
      </dgm:t>
    </dgm:pt>
    <dgm:pt modelId="{ACFC1999-49B2-4DFE-ADD4-854FE86C7147}" type="parTrans" cxnId="{1062BFC2-32F4-4CED-B853-2F85473DF93A}">
      <dgm:prSet/>
      <dgm:spPr/>
      <dgm:t>
        <a:bodyPr/>
        <a:lstStyle/>
        <a:p>
          <a:endParaRPr lang="en-US">
            <a:latin typeface="Arial" charset="0"/>
            <a:ea typeface="Arial" charset="0"/>
            <a:cs typeface="Arial" charset="0"/>
          </a:endParaRPr>
        </a:p>
      </dgm:t>
    </dgm:pt>
    <dgm:pt modelId="{609524C8-A6E3-44B7-AB34-E0793C03C0AF}" type="sibTrans" cxnId="{1062BFC2-32F4-4CED-B853-2F85473DF93A}">
      <dgm:prSet/>
      <dgm:spPr/>
      <dgm:t>
        <a:bodyPr/>
        <a:lstStyle/>
        <a:p>
          <a:endParaRPr lang="en-US">
            <a:latin typeface="Arial" charset="0"/>
            <a:ea typeface="Arial" charset="0"/>
            <a:cs typeface="Arial" charset="0"/>
          </a:endParaRPr>
        </a:p>
      </dgm:t>
    </dgm:pt>
    <dgm:pt modelId="{228CE1D9-E827-4471-84AF-B9B9C8A25B28}">
      <dgm:prSet phldrT="[Text]"/>
      <dgm:spPr>
        <a:solidFill>
          <a:srgbClr val="13BDC8"/>
        </a:solidFill>
      </dgm:spPr>
      <dgm:t>
        <a:bodyPr/>
        <a:lstStyle/>
        <a:p>
          <a:r>
            <a:rPr lang="en-US" b="0" i="0" dirty="0">
              <a:latin typeface="Arial" charset="0"/>
              <a:ea typeface="Arial" charset="0"/>
              <a:cs typeface="Arial" charset="0"/>
            </a:rPr>
            <a:t>Develop &amp; Engage</a:t>
          </a:r>
        </a:p>
      </dgm:t>
    </dgm:pt>
    <dgm:pt modelId="{54A070CF-96A6-4DAA-8A37-8FAE0A690615}" type="parTrans" cxnId="{00D6EC07-E1B2-431E-893B-1218CD5CE397}">
      <dgm:prSet/>
      <dgm:spPr/>
      <dgm:t>
        <a:bodyPr/>
        <a:lstStyle/>
        <a:p>
          <a:endParaRPr lang="en-US">
            <a:latin typeface="Arial" charset="0"/>
            <a:ea typeface="Arial" charset="0"/>
            <a:cs typeface="Arial" charset="0"/>
          </a:endParaRPr>
        </a:p>
      </dgm:t>
    </dgm:pt>
    <dgm:pt modelId="{E8FBA704-2DA9-40F7-AFF8-9F64A37916B3}" type="sibTrans" cxnId="{00D6EC07-E1B2-431E-893B-1218CD5CE397}">
      <dgm:prSet/>
      <dgm:spPr/>
      <dgm:t>
        <a:bodyPr/>
        <a:lstStyle/>
        <a:p>
          <a:endParaRPr lang="en-US">
            <a:latin typeface="Arial" charset="0"/>
            <a:ea typeface="Arial" charset="0"/>
            <a:cs typeface="Arial" charset="0"/>
          </a:endParaRPr>
        </a:p>
      </dgm:t>
    </dgm:pt>
    <dgm:pt modelId="{7F2CED4F-2F21-C544-91C5-E0701D96EEB4}">
      <dgm:prSet phldrT="[Text]"/>
      <dgm:spPr>
        <a:solidFill>
          <a:srgbClr val="13BDC8"/>
        </a:solidFill>
      </dgm:spPr>
      <dgm:t>
        <a:bodyPr/>
        <a:lstStyle/>
        <a:p>
          <a:r>
            <a:rPr lang="en-US" b="0" i="0" dirty="0">
              <a:latin typeface="Arial" charset="0"/>
              <a:ea typeface="Arial" charset="0"/>
              <a:cs typeface="Arial" charset="0"/>
            </a:rPr>
            <a:t>Dialogue</a:t>
          </a:r>
        </a:p>
      </dgm:t>
    </dgm:pt>
    <dgm:pt modelId="{A4ABB5D1-2A78-5C46-AB25-464F459DC7ED}" type="parTrans" cxnId="{13BCD071-9160-054F-BA8A-1694344291A7}">
      <dgm:prSet/>
      <dgm:spPr/>
      <dgm:t>
        <a:bodyPr/>
        <a:lstStyle/>
        <a:p>
          <a:endParaRPr lang="en-US">
            <a:latin typeface="Arial" charset="0"/>
            <a:ea typeface="Arial" charset="0"/>
            <a:cs typeface="Arial" charset="0"/>
          </a:endParaRPr>
        </a:p>
      </dgm:t>
    </dgm:pt>
    <dgm:pt modelId="{78BAA182-D94D-B243-B546-12857E1EF208}" type="sibTrans" cxnId="{13BCD071-9160-054F-BA8A-1694344291A7}">
      <dgm:prSet/>
      <dgm:spPr/>
      <dgm:t>
        <a:bodyPr/>
        <a:lstStyle/>
        <a:p>
          <a:endParaRPr lang="en-US">
            <a:latin typeface="Arial" charset="0"/>
            <a:ea typeface="Arial" charset="0"/>
            <a:cs typeface="Arial" charset="0"/>
          </a:endParaRPr>
        </a:p>
      </dgm:t>
    </dgm:pt>
    <dgm:pt modelId="{BD046D57-33B4-3B43-8A76-E9D6F49F852B}">
      <dgm:prSet/>
      <dgm:spPr/>
      <dgm:t>
        <a:bodyPr/>
        <a:lstStyle/>
        <a:p>
          <a:r>
            <a:rPr lang="en-US" dirty="0"/>
            <a:t>Agree</a:t>
          </a:r>
        </a:p>
      </dgm:t>
    </dgm:pt>
    <dgm:pt modelId="{A0FCFC5B-AD0E-D64E-BFA7-796DF4CFBCCD}" type="parTrans" cxnId="{D49555C8-C94B-844C-986C-509B17BFAB67}">
      <dgm:prSet/>
      <dgm:spPr/>
      <dgm:t>
        <a:bodyPr/>
        <a:lstStyle/>
        <a:p>
          <a:endParaRPr lang="en-US"/>
        </a:p>
      </dgm:t>
    </dgm:pt>
    <dgm:pt modelId="{6547E72B-B78B-1449-9D16-AC0137A2C634}" type="sibTrans" cxnId="{D49555C8-C94B-844C-986C-509B17BFAB67}">
      <dgm:prSet/>
      <dgm:spPr/>
      <dgm:t>
        <a:bodyPr/>
        <a:lstStyle/>
        <a:p>
          <a:endParaRPr lang="en-US"/>
        </a:p>
      </dgm:t>
    </dgm:pt>
    <dgm:pt modelId="{EABA973D-CEFD-4BD0-8DD7-7D5E44F7998A}" type="pres">
      <dgm:prSet presAssocID="{D78ECA47-A9E7-4C37-8D1F-2A44BF434218}" presName="CompostProcess" presStyleCnt="0">
        <dgm:presLayoutVars>
          <dgm:dir/>
          <dgm:resizeHandles val="exact"/>
        </dgm:presLayoutVars>
      </dgm:prSet>
      <dgm:spPr/>
    </dgm:pt>
    <dgm:pt modelId="{443D59E2-2199-41E1-8DF2-0A02A546911F}" type="pres">
      <dgm:prSet presAssocID="{D78ECA47-A9E7-4C37-8D1F-2A44BF434218}" presName="arrow" presStyleLbl="bgShp" presStyleIdx="0" presStyleCnt="1" custLinFactNeighborX="462"/>
      <dgm:spPr>
        <a:solidFill>
          <a:srgbClr val="13BDC8">
            <a:alpha val="26000"/>
          </a:srgbClr>
        </a:solidFill>
      </dgm:spPr>
    </dgm:pt>
    <dgm:pt modelId="{009343EF-C45A-4A0F-B253-63D942E60402}" type="pres">
      <dgm:prSet presAssocID="{D78ECA47-A9E7-4C37-8D1F-2A44BF434218}" presName="linearProcess" presStyleCnt="0"/>
      <dgm:spPr/>
    </dgm:pt>
    <dgm:pt modelId="{AB85B2E4-1827-4F24-983E-FDB4A9B921B4}" type="pres">
      <dgm:prSet presAssocID="{5D55C6FF-A218-401A-8889-AE11E03B3C68}" presName="textNode" presStyleLbl="node1" presStyleIdx="0" presStyleCnt="4">
        <dgm:presLayoutVars>
          <dgm:bulletEnabled val="1"/>
        </dgm:presLayoutVars>
      </dgm:prSet>
      <dgm:spPr/>
    </dgm:pt>
    <dgm:pt modelId="{9921B1F7-E634-4AC6-988E-87364B35B826}" type="pres">
      <dgm:prSet presAssocID="{609524C8-A6E3-44B7-AB34-E0793C03C0AF}" presName="sibTrans" presStyleCnt="0"/>
      <dgm:spPr/>
    </dgm:pt>
    <dgm:pt modelId="{9F467FB9-F59C-4B21-9E91-F18EC6C967D6}" type="pres">
      <dgm:prSet presAssocID="{228CE1D9-E827-4471-84AF-B9B9C8A25B28}" presName="textNode" presStyleLbl="node1" presStyleIdx="1" presStyleCnt="4" custLinFactNeighborX="-2983" custLinFactNeighborY="-1071">
        <dgm:presLayoutVars>
          <dgm:bulletEnabled val="1"/>
        </dgm:presLayoutVars>
      </dgm:prSet>
      <dgm:spPr/>
    </dgm:pt>
    <dgm:pt modelId="{56DDF8EB-A110-E547-B7BA-9D6E6D5637C9}" type="pres">
      <dgm:prSet presAssocID="{E8FBA704-2DA9-40F7-AFF8-9F64A37916B3}" presName="sibTrans" presStyleCnt="0"/>
      <dgm:spPr/>
    </dgm:pt>
    <dgm:pt modelId="{574CA9EC-AE92-1B40-9717-E18EF8B24625}" type="pres">
      <dgm:prSet presAssocID="{7F2CED4F-2F21-C544-91C5-E0701D96EEB4}" presName="textNode" presStyleLbl="node1" presStyleIdx="2" presStyleCnt="4">
        <dgm:presLayoutVars>
          <dgm:bulletEnabled val="1"/>
        </dgm:presLayoutVars>
      </dgm:prSet>
      <dgm:spPr/>
    </dgm:pt>
    <dgm:pt modelId="{233E0D38-1DFA-5643-AD88-242FC63C9876}" type="pres">
      <dgm:prSet presAssocID="{78BAA182-D94D-B243-B546-12857E1EF208}" presName="sibTrans" presStyleCnt="0"/>
      <dgm:spPr/>
    </dgm:pt>
    <dgm:pt modelId="{E8DD7A10-41FA-0F46-9011-86AFEBC03E56}" type="pres">
      <dgm:prSet presAssocID="{BD046D57-33B4-3B43-8A76-E9D6F49F852B}" presName="textNode" presStyleLbl="node1" presStyleIdx="3" presStyleCnt="4">
        <dgm:presLayoutVars>
          <dgm:bulletEnabled val="1"/>
        </dgm:presLayoutVars>
      </dgm:prSet>
      <dgm:spPr/>
    </dgm:pt>
  </dgm:ptLst>
  <dgm:cxnLst>
    <dgm:cxn modelId="{00D6EC07-E1B2-431E-893B-1218CD5CE397}" srcId="{D78ECA47-A9E7-4C37-8D1F-2A44BF434218}" destId="{228CE1D9-E827-4471-84AF-B9B9C8A25B28}" srcOrd="1" destOrd="0" parTransId="{54A070CF-96A6-4DAA-8A37-8FAE0A690615}" sibTransId="{E8FBA704-2DA9-40F7-AFF8-9F64A37916B3}"/>
    <dgm:cxn modelId="{FF696E2B-5DF9-6D45-859A-1F9C3A2342D5}" type="presOf" srcId="{5D55C6FF-A218-401A-8889-AE11E03B3C68}" destId="{AB85B2E4-1827-4F24-983E-FDB4A9B921B4}" srcOrd="0" destOrd="0" presId="urn:microsoft.com/office/officeart/2005/8/layout/hProcess9"/>
    <dgm:cxn modelId="{B247F644-268F-0740-88F8-2581FFEA9C69}" type="presOf" srcId="{7F2CED4F-2F21-C544-91C5-E0701D96EEB4}" destId="{574CA9EC-AE92-1B40-9717-E18EF8B24625}" srcOrd="0" destOrd="0" presId="urn:microsoft.com/office/officeart/2005/8/layout/hProcess9"/>
    <dgm:cxn modelId="{13BCD071-9160-054F-BA8A-1694344291A7}" srcId="{D78ECA47-A9E7-4C37-8D1F-2A44BF434218}" destId="{7F2CED4F-2F21-C544-91C5-E0701D96EEB4}" srcOrd="2" destOrd="0" parTransId="{A4ABB5D1-2A78-5C46-AB25-464F459DC7ED}" sibTransId="{78BAA182-D94D-B243-B546-12857E1EF208}"/>
    <dgm:cxn modelId="{CD25DF98-36CD-A149-89AD-64B1D63CC5C4}" type="presOf" srcId="{D78ECA47-A9E7-4C37-8D1F-2A44BF434218}" destId="{EABA973D-CEFD-4BD0-8DD7-7D5E44F7998A}" srcOrd="0" destOrd="0" presId="urn:microsoft.com/office/officeart/2005/8/layout/hProcess9"/>
    <dgm:cxn modelId="{C94387B2-7A2B-A948-AF08-8E062470D5EC}" type="presOf" srcId="{BD046D57-33B4-3B43-8A76-E9D6F49F852B}" destId="{E8DD7A10-41FA-0F46-9011-86AFEBC03E56}" srcOrd="0" destOrd="0" presId="urn:microsoft.com/office/officeart/2005/8/layout/hProcess9"/>
    <dgm:cxn modelId="{0F8454BE-A6F0-3040-A632-31A04C4D8ED0}" type="presOf" srcId="{228CE1D9-E827-4471-84AF-B9B9C8A25B28}" destId="{9F467FB9-F59C-4B21-9E91-F18EC6C967D6}" srcOrd="0" destOrd="0" presId="urn:microsoft.com/office/officeart/2005/8/layout/hProcess9"/>
    <dgm:cxn modelId="{1062BFC2-32F4-4CED-B853-2F85473DF93A}" srcId="{D78ECA47-A9E7-4C37-8D1F-2A44BF434218}" destId="{5D55C6FF-A218-401A-8889-AE11E03B3C68}" srcOrd="0" destOrd="0" parTransId="{ACFC1999-49B2-4DFE-ADD4-854FE86C7147}" sibTransId="{609524C8-A6E3-44B7-AB34-E0793C03C0AF}"/>
    <dgm:cxn modelId="{D49555C8-C94B-844C-986C-509B17BFAB67}" srcId="{D78ECA47-A9E7-4C37-8D1F-2A44BF434218}" destId="{BD046D57-33B4-3B43-8A76-E9D6F49F852B}" srcOrd="3" destOrd="0" parTransId="{A0FCFC5B-AD0E-D64E-BFA7-796DF4CFBCCD}" sibTransId="{6547E72B-B78B-1449-9D16-AC0137A2C634}"/>
    <dgm:cxn modelId="{BF6C853D-DDAE-8E46-82A3-24CA683C3FDA}" type="presParOf" srcId="{EABA973D-CEFD-4BD0-8DD7-7D5E44F7998A}" destId="{443D59E2-2199-41E1-8DF2-0A02A546911F}" srcOrd="0" destOrd="0" presId="urn:microsoft.com/office/officeart/2005/8/layout/hProcess9"/>
    <dgm:cxn modelId="{891619CE-7FF1-DE46-BEDD-9DD415046FBC}" type="presParOf" srcId="{EABA973D-CEFD-4BD0-8DD7-7D5E44F7998A}" destId="{009343EF-C45A-4A0F-B253-63D942E60402}" srcOrd="1" destOrd="0" presId="urn:microsoft.com/office/officeart/2005/8/layout/hProcess9"/>
    <dgm:cxn modelId="{C7F72184-1B6D-9F43-847F-0F6BB6871205}" type="presParOf" srcId="{009343EF-C45A-4A0F-B253-63D942E60402}" destId="{AB85B2E4-1827-4F24-983E-FDB4A9B921B4}" srcOrd="0" destOrd="0" presId="urn:microsoft.com/office/officeart/2005/8/layout/hProcess9"/>
    <dgm:cxn modelId="{A4F6C04F-4C60-1D4A-BA48-AB092E4DFFDF}" type="presParOf" srcId="{009343EF-C45A-4A0F-B253-63D942E60402}" destId="{9921B1F7-E634-4AC6-988E-87364B35B826}" srcOrd="1" destOrd="0" presId="urn:microsoft.com/office/officeart/2005/8/layout/hProcess9"/>
    <dgm:cxn modelId="{CC410463-6097-0B4F-88A6-B569B5076285}" type="presParOf" srcId="{009343EF-C45A-4A0F-B253-63D942E60402}" destId="{9F467FB9-F59C-4B21-9E91-F18EC6C967D6}" srcOrd="2" destOrd="0" presId="urn:microsoft.com/office/officeart/2005/8/layout/hProcess9"/>
    <dgm:cxn modelId="{B9C602E3-62CA-F34F-83DF-B75BA0438F77}" type="presParOf" srcId="{009343EF-C45A-4A0F-B253-63D942E60402}" destId="{56DDF8EB-A110-E547-B7BA-9D6E6D5637C9}" srcOrd="3" destOrd="0" presId="urn:microsoft.com/office/officeart/2005/8/layout/hProcess9"/>
    <dgm:cxn modelId="{AE8BE74B-B122-564B-97B0-9F6489FDCC03}" type="presParOf" srcId="{009343EF-C45A-4A0F-B253-63D942E60402}" destId="{574CA9EC-AE92-1B40-9717-E18EF8B24625}" srcOrd="4" destOrd="0" presId="urn:microsoft.com/office/officeart/2005/8/layout/hProcess9"/>
    <dgm:cxn modelId="{22176CBC-E868-744C-A476-9D0F68ADCFCC}" type="presParOf" srcId="{009343EF-C45A-4A0F-B253-63D942E60402}" destId="{233E0D38-1DFA-5643-AD88-242FC63C9876}" srcOrd="5" destOrd="0" presId="urn:microsoft.com/office/officeart/2005/8/layout/hProcess9"/>
    <dgm:cxn modelId="{2E6FF303-D8BA-2B48-BDF3-FA5F79C4D7FA}" type="presParOf" srcId="{009343EF-C45A-4A0F-B253-63D942E60402}" destId="{E8DD7A10-41FA-0F46-9011-86AFEBC03E56}" srcOrd="6" destOrd="0" presId="urn:microsoft.com/office/officeart/2005/8/layout/hProcess9"/>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D59E2-2199-41E1-8DF2-0A02A546911F}">
      <dsp:nvSpPr>
        <dsp:cNvPr id="0" name=""/>
        <dsp:cNvSpPr/>
      </dsp:nvSpPr>
      <dsp:spPr>
        <a:xfrm>
          <a:off x="447631" y="0"/>
          <a:ext cx="4820738" cy="4474029"/>
        </a:xfrm>
        <a:prstGeom prst="rightArrow">
          <a:avLst/>
        </a:prstGeom>
        <a:solidFill>
          <a:srgbClr val="13BDC8">
            <a:alpha val="26000"/>
          </a:srgbClr>
        </a:solidFill>
        <a:ln>
          <a:noFill/>
        </a:ln>
        <a:effectLst/>
      </dsp:spPr>
      <dsp:style>
        <a:lnRef idx="0">
          <a:scrgbClr r="0" g="0" b="0"/>
        </a:lnRef>
        <a:fillRef idx="1">
          <a:scrgbClr r="0" g="0" b="0"/>
        </a:fillRef>
        <a:effectRef idx="0">
          <a:scrgbClr r="0" g="0" b="0"/>
        </a:effectRef>
        <a:fontRef idx="minor"/>
      </dsp:style>
    </dsp:sp>
    <dsp:sp modelId="{AB85B2E4-1827-4F24-983E-FDB4A9B921B4}">
      <dsp:nvSpPr>
        <dsp:cNvPr id="0" name=""/>
        <dsp:cNvSpPr/>
      </dsp:nvSpPr>
      <dsp:spPr>
        <a:xfrm>
          <a:off x="2838" y="1342208"/>
          <a:ext cx="1365248" cy="1789611"/>
        </a:xfrm>
        <a:prstGeom prst="roundRect">
          <a:avLst/>
        </a:prstGeom>
        <a:solidFill>
          <a:srgbClr val="13B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latin typeface="Arial" charset="0"/>
              <a:ea typeface="Arial" charset="0"/>
              <a:cs typeface="Arial" charset="0"/>
            </a:rPr>
            <a:t>Plan the Process</a:t>
          </a:r>
        </a:p>
      </dsp:txBody>
      <dsp:txXfrm>
        <a:off x="69484" y="1408854"/>
        <a:ext cx="1231956" cy="1656319"/>
      </dsp:txXfrm>
    </dsp:sp>
    <dsp:sp modelId="{9F467FB9-F59C-4B21-9E91-F18EC6C967D6}">
      <dsp:nvSpPr>
        <dsp:cNvPr id="0" name=""/>
        <dsp:cNvSpPr/>
      </dsp:nvSpPr>
      <dsp:spPr>
        <a:xfrm>
          <a:off x="1434312" y="1323041"/>
          <a:ext cx="1365248" cy="1789611"/>
        </a:xfrm>
        <a:prstGeom prst="roundRect">
          <a:avLst/>
        </a:prstGeom>
        <a:solidFill>
          <a:srgbClr val="13B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latin typeface="Arial" charset="0"/>
              <a:ea typeface="Arial" charset="0"/>
              <a:cs typeface="Arial" charset="0"/>
            </a:rPr>
            <a:t>Develop &amp; Engage</a:t>
          </a:r>
        </a:p>
      </dsp:txBody>
      <dsp:txXfrm>
        <a:off x="1500958" y="1389687"/>
        <a:ext cx="1231956" cy="1656319"/>
      </dsp:txXfrm>
    </dsp:sp>
    <dsp:sp modelId="{574CA9EC-AE92-1B40-9717-E18EF8B24625}">
      <dsp:nvSpPr>
        <dsp:cNvPr id="0" name=""/>
        <dsp:cNvSpPr/>
      </dsp:nvSpPr>
      <dsp:spPr>
        <a:xfrm>
          <a:off x="2869859" y="1342208"/>
          <a:ext cx="1365248" cy="1789611"/>
        </a:xfrm>
        <a:prstGeom prst="roundRect">
          <a:avLst/>
        </a:prstGeom>
        <a:solidFill>
          <a:srgbClr val="13BDC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dirty="0">
              <a:latin typeface="Arial" charset="0"/>
              <a:ea typeface="Arial" charset="0"/>
              <a:cs typeface="Arial" charset="0"/>
            </a:rPr>
            <a:t>Dialogue</a:t>
          </a:r>
        </a:p>
      </dsp:txBody>
      <dsp:txXfrm>
        <a:off x="2936505" y="1408854"/>
        <a:ext cx="1231956" cy="1656319"/>
      </dsp:txXfrm>
    </dsp:sp>
    <dsp:sp modelId="{E8DD7A10-41FA-0F46-9011-86AFEBC03E56}">
      <dsp:nvSpPr>
        <dsp:cNvPr id="0" name=""/>
        <dsp:cNvSpPr/>
      </dsp:nvSpPr>
      <dsp:spPr>
        <a:xfrm>
          <a:off x="4303370" y="1342208"/>
          <a:ext cx="1365248" cy="178961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Agree</a:t>
          </a:r>
        </a:p>
      </dsp:txBody>
      <dsp:txXfrm>
        <a:off x="4370016" y="1408854"/>
        <a:ext cx="1231956" cy="16563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4C9A3-CFE6-9D45-916C-8D895D91624A}" type="datetimeFigureOut">
              <a:rPr lang="en-US" smtClean="0"/>
              <a:t>10/16/2022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540B54-FC57-9145-BE9D-F44966E1E0D8}" type="slidenum">
              <a:rPr lang="en-US" smtClean="0"/>
              <a:t>‹#›</a:t>
            </a:fld>
            <a:endParaRPr lang="en-US"/>
          </a:p>
        </p:txBody>
      </p:sp>
    </p:spTree>
    <p:extLst>
      <p:ext uri="{BB962C8B-B14F-4D97-AF65-F5344CB8AC3E}">
        <p14:creationId xmlns:p14="http://schemas.microsoft.com/office/powerpoint/2010/main" val="1440649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40B54-FC57-9145-BE9D-F44966E1E0D8}" type="slidenum">
              <a:rPr lang="en-US" smtClean="0"/>
              <a:t>1</a:t>
            </a:fld>
            <a:endParaRPr lang="en-US"/>
          </a:p>
        </p:txBody>
      </p:sp>
    </p:spTree>
    <p:extLst>
      <p:ext uri="{BB962C8B-B14F-4D97-AF65-F5344CB8AC3E}">
        <p14:creationId xmlns:p14="http://schemas.microsoft.com/office/powerpoint/2010/main" val="142632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8278BF-7B4D-4542-B227-3C621B44EAE6}" type="slidenum">
              <a:rPr lang="en-US" smtClean="0"/>
              <a:t>11</a:t>
            </a:fld>
            <a:endParaRPr lang="en-US"/>
          </a:p>
        </p:txBody>
      </p:sp>
    </p:spTree>
    <p:extLst>
      <p:ext uri="{BB962C8B-B14F-4D97-AF65-F5344CB8AC3E}">
        <p14:creationId xmlns:p14="http://schemas.microsoft.com/office/powerpoint/2010/main" val="918077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12</a:t>
            </a:fld>
            <a:endParaRPr lang="en-US"/>
          </a:p>
        </p:txBody>
      </p:sp>
    </p:spTree>
    <p:extLst>
      <p:ext uri="{BB962C8B-B14F-4D97-AF65-F5344CB8AC3E}">
        <p14:creationId xmlns:p14="http://schemas.microsoft.com/office/powerpoint/2010/main" val="169168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13</a:t>
            </a:fld>
            <a:endParaRPr lang="en-US"/>
          </a:p>
        </p:txBody>
      </p:sp>
    </p:spTree>
    <p:extLst>
      <p:ext uri="{BB962C8B-B14F-4D97-AF65-F5344CB8AC3E}">
        <p14:creationId xmlns:p14="http://schemas.microsoft.com/office/powerpoint/2010/main" val="1729511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14</a:t>
            </a:fld>
            <a:endParaRPr lang="en-US"/>
          </a:p>
        </p:txBody>
      </p:sp>
    </p:spTree>
    <p:extLst>
      <p:ext uri="{BB962C8B-B14F-4D97-AF65-F5344CB8AC3E}">
        <p14:creationId xmlns:p14="http://schemas.microsoft.com/office/powerpoint/2010/main" val="941458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15</a:t>
            </a:fld>
            <a:endParaRPr lang="en-US"/>
          </a:p>
        </p:txBody>
      </p:sp>
    </p:spTree>
    <p:extLst>
      <p:ext uri="{BB962C8B-B14F-4D97-AF65-F5344CB8AC3E}">
        <p14:creationId xmlns:p14="http://schemas.microsoft.com/office/powerpoint/2010/main" val="751915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16</a:t>
            </a:fld>
            <a:endParaRPr lang="en-US"/>
          </a:p>
        </p:txBody>
      </p:sp>
    </p:spTree>
    <p:extLst>
      <p:ext uri="{BB962C8B-B14F-4D97-AF65-F5344CB8AC3E}">
        <p14:creationId xmlns:p14="http://schemas.microsoft.com/office/powerpoint/2010/main" val="1895967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F540B54-FC57-9145-BE9D-F44966E1E0D8}" type="slidenum">
              <a:rPr lang="en-US" smtClean="0"/>
              <a:t>17</a:t>
            </a:fld>
            <a:endParaRPr lang="en-US"/>
          </a:p>
        </p:txBody>
      </p:sp>
    </p:spTree>
    <p:extLst>
      <p:ext uri="{BB962C8B-B14F-4D97-AF65-F5344CB8AC3E}">
        <p14:creationId xmlns:p14="http://schemas.microsoft.com/office/powerpoint/2010/main" val="139317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18</a:t>
            </a:fld>
            <a:endParaRPr lang="en-US"/>
          </a:p>
        </p:txBody>
      </p:sp>
    </p:spTree>
    <p:extLst>
      <p:ext uri="{BB962C8B-B14F-4D97-AF65-F5344CB8AC3E}">
        <p14:creationId xmlns:p14="http://schemas.microsoft.com/office/powerpoint/2010/main" val="72177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2</a:t>
            </a:fld>
            <a:endParaRPr lang="en-US"/>
          </a:p>
        </p:txBody>
      </p:sp>
    </p:spTree>
    <p:extLst>
      <p:ext uri="{BB962C8B-B14F-4D97-AF65-F5344CB8AC3E}">
        <p14:creationId xmlns:p14="http://schemas.microsoft.com/office/powerpoint/2010/main" val="173136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3</a:t>
            </a:fld>
            <a:endParaRPr lang="en-US"/>
          </a:p>
        </p:txBody>
      </p:sp>
    </p:spTree>
    <p:extLst>
      <p:ext uri="{BB962C8B-B14F-4D97-AF65-F5344CB8AC3E}">
        <p14:creationId xmlns:p14="http://schemas.microsoft.com/office/powerpoint/2010/main" val="67970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4</a:t>
            </a:fld>
            <a:endParaRPr lang="en-US"/>
          </a:p>
        </p:txBody>
      </p:sp>
    </p:spTree>
    <p:extLst>
      <p:ext uri="{BB962C8B-B14F-4D97-AF65-F5344CB8AC3E}">
        <p14:creationId xmlns:p14="http://schemas.microsoft.com/office/powerpoint/2010/main" val="114863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6</a:t>
            </a:fld>
            <a:endParaRPr lang="en-US"/>
          </a:p>
        </p:txBody>
      </p:sp>
    </p:spTree>
    <p:extLst>
      <p:ext uri="{BB962C8B-B14F-4D97-AF65-F5344CB8AC3E}">
        <p14:creationId xmlns:p14="http://schemas.microsoft.com/office/powerpoint/2010/main" val="1050928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7</a:t>
            </a:fld>
            <a:endParaRPr lang="en-US"/>
          </a:p>
        </p:txBody>
      </p:sp>
    </p:spTree>
    <p:extLst>
      <p:ext uri="{BB962C8B-B14F-4D97-AF65-F5344CB8AC3E}">
        <p14:creationId xmlns:p14="http://schemas.microsoft.com/office/powerpoint/2010/main" val="179219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8</a:t>
            </a:fld>
            <a:endParaRPr lang="en-US"/>
          </a:p>
        </p:txBody>
      </p:sp>
    </p:spTree>
    <p:extLst>
      <p:ext uri="{BB962C8B-B14F-4D97-AF65-F5344CB8AC3E}">
        <p14:creationId xmlns:p14="http://schemas.microsoft.com/office/powerpoint/2010/main" val="761731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540B54-FC57-9145-BE9D-F44966E1E0D8}" type="slidenum">
              <a:rPr lang="en-US" smtClean="0"/>
              <a:t>9</a:t>
            </a:fld>
            <a:endParaRPr lang="en-US"/>
          </a:p>
        </p:txBody>
      </p:sp>
    </p:spTree>
    <p:extLst>
      <p:ext uri="{BB962C8B-B14F-4D97-AF65-F5344CB8AC3E}">
        <p14:creationId xmlns:p14="http://schemas.microsoft.com/office/powerpoint/2010/main" val="1321543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609AC2-3F9F-D14B-95AA-563956E3DB36}" type="slidenum">
              <a:rPr lang="en-US" smtClean="0"/>
              <a:t>10</a:t>
            </a:fld>
            <a:endParaRPr lang="en-US"/>
          </a:p>
        </p:txBody>
      </p:sp>
    </p:spTree>
    <p:extLst>
      <p:ext uri="{BB962C8B-B14F-4D97-AF65-F5344CB8AC3E}">
        <p14:creationId xmlns:p14="http://schemas.microsoft.com/office/powerpoint/2010/main" val="55031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210251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Red">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F2A91D"/>
          </a:solidFill>
          <a:ln>
            <a:solidFill>
              <a:srgbClr val="F2A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295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urpl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38345C"/>
          </a:solidFill>
          <a:ln>
            <a:solidFill>
              <a:srgbClr val="38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851314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u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0F3D59"/>
          </a:solidFill>
          <a:ln>
            <a:solidFill>
              <a:srgbClr val="0F3D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580550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eal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13BDC8"/>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674615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purple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38345C"/>
          </a:solidFill>
          <a:ln>
            <a:solidFill>
              <a:srgbClr val="38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14616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Red full page">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9144000" cy="6858000"/>
          </a:xfrm>
          <a:prstGeom prst="rect">
            <a:avLst/>
          </a:prstGeom>
          <a:solidFill>
            <a:srgbClr val="DB2A26"/>
          </a:solidFill>
          <a:ln>
            <a:solidFill>
              <a:srgbClr val="DB2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408357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rple side bar with visioning con">
    <p:spTree>
      <p:nvGrpSpPr>
        <p:cNvPr id="1" name=""/>
        <p:cNvGrpSpPr/>
        <p:nvPr/>
      </p:nvGrpSpPr>
      <p:grpSpPr>
        <a:xfrm>
          <a:off x="0" y="0"/>
          <a:ext cx="0" cy="0"/>
          <a:chOff x="0" y="0"/>
          <a:chExt cx="0" cy="0"/>
        </a:xfrm>
      </p:grpSpPr>
      <p:sp>
        <p:nvSpPr>
          <p:cNvPr id="10" name="Rectangle 9"/>
          <p:cNvSpPr/>
          <p:nvPr userDrawn="1"/>
        </p:nvSpPr>
        <p:spPr>
          <a:xfrm>
            <a:off x="0" y="0"/>
            <a:ext cx="3044952" cy="6858000"/>
          </a:xfrm>
          <a:prstGeom prst="rect">
            <a:avLst/>
          </a:prstGeom>
          <a:solidFill>
            <a:srgbClr val="38345C"/>
          </a:solidFill>
          <a:ln>
            <a:solidFill>
              <a:srgbClr val="3834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20878" y="6186500"/>
            <a:ext cx="2757272" cy="484065"/>
            <a:chOff x="220878" y="6186500"/>
            <a:chExt cx="3157600" cy="48406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3" name="TextBox 12"/>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512391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old side bar with visioning con">
    <p:spTree>
      <p:nvGrpSpPr>
        <p:cNvPr id="1" name=""/>
        <p:cNvGrpSpPr/>
        <p:nvPr/>
      </p:nvGrpSpPr>
      <p:grpSpPr>
        <a:xfrm>
          <a:off x="0" y="0"/>
          <a:ext cx="0" cy="0"/>
          <a:chOff x="0" y="0"/>
          <a:chExt cx="0" cy="0"/>
        </a:xfrm>
      </p:grpSpPr>
      <p:sp>
        <p:nvSpPr>
          <p:cNvPr id="10" name="Rectangle 9"/>
          <p:cNvSpPr/>
          <p:nvPr userDrawn="1"/>
        </p:nvSpPr>
        <p:spPr>
          <a:xfrm>
            <a:off x="0" y="0"/>
            <a:ext cx="3044952" cy="6858000"/>
          </a:xfrm>
          <a:prstGeom prst="rect">
            <a:avLst/>
          </a:prstGeom>
          <a:solidFill>
            <a:srgbClr val="F2A91D"/>
          </a:solidFill>
          <a:ln>
            <a:solidFill>
              <a:srgbClr val="F2A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20878" y="6186500"/>
            <a:ext cx="2757272" cy="484065"/>
            <a:chOff x="220878" y="6186500"/>
            <a:chExt cx="3157600" cy="48406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3" name="TextBox 12"/>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962390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l side bar with visioning con">
    <p:spTree>
      <p:nvGrpSpPr>
        <p:cNvPr id="1" name=""/>
        <p:cNvGrpSpPr/>
        <p:nvPr/>
      </p:nvGrpSpPr>
      <p:grpSpPr>
        <a:xfrm>
          <a:off x="0" y="0"/>
          <a:ext cx="0" cy="0"/>
          <a:chOff x="0" y="0"/>
          <a:chExt cx="0" cy="0"/>
        </a:xfrm>
      </p:grpSpPr>
      <p:sp>
        <p:nvSpPr>
          <p:cNvPr id="10" name="Rectangle 9"/>
          <p:cNvSpPr/>
          <p:nvPr userDrawn="1"/>
        </p:nvSpPr>
        <p:spPr>
          <a:xfrm>
            <a:off x="0" y="0"/>
            <a:ext cx="3044952" cy="6858000"/>
          </a:xfrm>
          <a:prstGeom prst="rect">
            <a:avLst/>
          </a:prstGeom>
          <a:solidFill>
            <a:srgbClr val="13BDC8"/>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20878" y="6186500"/>
            <a:ext cx="2757272" cy="484065"/>
            <a:chOff x="220878" y="6186500"/>
            <a:chExt cx="3157600" cy="48406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3" name="TextBox 12"/>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601325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al side bar with visioning con">
    <p:spTree>
      <p:nvGrpSpPr>
        <p:cNvPr id="1" name=""/>
        <p:cNvGrpSpPr/>
        <p:nvPr/>
      </p:nvGrpSpPr>
      <p:grpSpPr>
        <a:xfrm>
          <a:off x="0" y="0"/>
          <a:ext cx="0" cy="0"/>
          <a:chOff x="0" y="0"/>
          <a:chExt cx="0" cy="0"/>
        </a:xfrm>
      </p:grpSpPr>
      <p:sp>
        <p:nvSpPr>
          <p:cNvPr id="10" name="Rectangle 9"/>
          <p:cNvSpPr/>
          <p:nvPr userDrawn="1"/>
        </p:nvSpPr>
        <p:spPr>
          <a:xfrm>
            <a:off x="0" y="0"/>
            <a:ext cx="3044952" cy="6858000"/>
          </a:xfrm>
          <a:prstGeom prst="rect">
            <a:avLst/>
          </a:prstGeom>
          <a:solidFill>
            <a:srgbClr val="DB2A26"/>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220878" y="6186500"/>
            <a:ext cx="2757272" cy="484065"/>
            <a:chOff x="220878" y="6186500"/>
            <a:chExt cx="3157600" cy="484065"/>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3" name="TextBox 12"/>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480504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431109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F098C7-A8EE-9140-99BD-E7E341408D6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4288577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F098C7-A8EE-9140-99BD-E7E341408D6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1853122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1817357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4053986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F098C7-A8EE-9140-99BD-E7E341408D67}" type="datetimeFigureOut">
              <a:rPr lang="en-US" smtClean="0"/>
              <a:t>10/16/2022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66314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F098C7-A8EE-9140-99BD-E7E341408D67}" type="datetimeFigureOut">
              <a:rPr lang="en-US" smtClean="0"/>
              <a:t>10/16/2022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293863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F098C7-A8EE-9140-99BD-E7E341408D67}" type="datetimeFigureOut">
              <a:rPr lang="en-US" smtClean="0"/>
              <a:t>10/16/2022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34971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F098C7-A8EE-9140-99BD-E7E341408D67}" type="datetimeFigureOut">
              <a:rPr lang="en-US" smtClean="0"/>
              <a:t>10/16/2022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E418C8-233F-2F46-BEC6-F898D93967C1}" type="slidenum">
              <a:rPr lang="en-US" smtClean="0"/>
              <a:t>‹#›</a:t>
            </a:fld>
            <a:endParaRPr lang="en-US"/>
          </a:p>
        </p:txBody>
      </p:sp>
    </p:spTree>
    <p:extLst>
      <p:ext uri="{BB962C8B-B14F-4D97-AF65-F5344CB8AC3E}">
        <p14:creationId xmlns:p14="http://schemas.microsoft.com/office/powerpoint/2010/main" val="175925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green">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047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38002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eal">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13BDC8"/>
          </a:solidFill>
          <a:ln>
            <a:solidFill>
              <a:srgbClr val="13BD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203421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Red">
    <p:spTree>
      <p:nvGrpSpPr>
        <p:cNvPr id="1" name=""/>
        <p:cNvGrpSpPr/>
        <p:nvPr/>
      </p:nvGrpSpPr>
      <p:grpSpPr>
        <a:xfrm>
          <a:off x="0" y="0"/>
          <a:ext cx="0" cy="0"/>
          <a:chOff x="0" y="0"/>
          <a:chExt cx="0" cy="0"/>
        </a:xfrm>
      </p:grpSpPr>
      <p:sp>
        <p:nvSpPr>
          <p:cNvPr id="9" name="TextBox 8"/>
          <p:cNvSpPr txBox="1"/>
          <p:nvPr userDrawn="1"/>
        </p:nvSpPr>
        <p:spPr>
          <a:xfrm>
            <a:off x="1827854" y="6460203"/>
            <a:ext cx="1058334" cy="307777"/>
          </a:xfrm>
          <a:prstGeom prst="rect">
            <a:avLst/>
          </a:prstGeom>
          <a:noFill/>
        </p:spPr>
        <p:txBody>
          <a:bodyPr wrap="square" rtlCol="0">
            <a:spAutoFit/>
          </a:bodyPr>
          <a:lstStyle/>
          <a:p>
            <a:r>
              <a:rPr lang="en-US" sz="1400" dirty="0">
                <a:solidFill>
                  <a:srgbClr val="FFFFFF">
                    <a:alpha val="50000"/>
                  </a:srgbClr>
                </a:solidFill>
                <a:latin typeface="Gotham Medium"/>
                <a:cs typeface="Gotham Medium"/>
              </a:rPr>
              <a:t>Slide 1</a:t>
            </a:r>
            <a:fld id="{440AE160-1272-6B46-BCCD-66A1A22EC4BF}" type="slidenum">
              <a:rPr lang="en-US" sz="1400" smtClean="0">
                <a:solidFill>
                  <a:srgbClr val="FFFFFF">
                    <a:alpha val="50000"/>
                  </a:srgbClr>
                </a:solidFill>
                <a:latin typeface="Gotham Medium"/>
                <a:cs typeface="Gotham Medium"/>
              </a:rPr>
              <a:t>‹#›</a:t>
            </a:fld>
            <a:endParaRPr lang="en-US" sz="1400" dirty="0">
              <a:solidFill>
                <a:srgbClr val="FFFFFF">
                  <a:alpha val="50000"/>
                </a:srgbClr>
              </a:solidFill>
              <a:latin typeface="Gotham Medium"/>
              <a:cs typeface="Gotham Medium"/>
            </a:endParaRPr>
          </a:p>
        </p:txBody>
      </p:sp>
      <p:sp>
        <p:nvSpPr>
          <p:cNvPr id="6" name="Rectangle 5"/>
          <p:cNvSpPr/>
          <p:nvPr userDrawn="1"/>
        </p:nvSpPr>
        <p:spPr>
          <a:xfrm>
            <a:off x="0" y="15080"/>
            <a:ext cx="3044952" cy="6858000"/>
          </a:xfrm>
          <a:prstGeom prst="rect">
            <a:avLst/>
          </a:prstGeom>
          <a:solidFill>
            <a:srgbClr val="DB2A26"/>
          </a:solidFill>
          <a:ln>
            <a:solidFill>
              <a:srgbClr val="DB2A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220878" y="6186500"/>
            <a:ext cx="2757272" cy="484065"/>
            <a:chOff x="220878" y="6186500"/>
            <a:chExt cx="3157600" cy="48406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0" name="TextBox 9"/>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97960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098C7-A8EE-9140-99BD-E7E341408D67}" type="datetimeFigureOut">
              <a:rPr lang="en-US" smtClean="0"/>
              <a:t>10/16/2022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418C8-233F-2F46-BEC6-F898D93967C1}" type="slidenum">
              <a:rPr lang="en-US" smtClean="0"/>
              <a:t>‹#›</a:t>
            </a:fld>
            <a:endParaRPr lang="en-US"/>
          </a:p>
        </p:txBody>
      </p:sp>
    </p:spTree>
    <p:extLst>
      <p:ext uri="{BB962C8B-B14F-4D97-AF65-F5344CB8AC3E}">
        <p14:creationId xmlns:p14="http://schemas.microsoft.com/office/powerpoint/2010/main" val="153550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63" r:id="rId11"/>
    <p:sldLayoutId id="2147483664" r:id="rId12"/>
    <p:sldLayoutId id="2147483668" r:id="rId13"/>
    <p:sldLayoutId id="2147483666" r:id="rId14"/>
    <p:sldLayoutId id="2147483670" r:id="rId15"/>
    <p:sldLayoutId id="2147483667" r:id="rId16"/>
    <p:sldLayoutId id="2147483665" r:id="rId17"/>
    <p:sldLayoutId id="2147483669" r:id="rId18"/>
    <p:sldLayoutId id="2147483671" r:id="rId19"/>
    <p:sldLayoutId id="2147483656" r:id="rId20"/>
    <p:sldLayoutId id="2147483657" r:id="rId21"/>
    <p:sldLayoutId id="2147483658" r:id="rId22"/>
    <p:sldLayoutId id="2147483659" r:id="rId2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SWIFT schoolwide integrated framework for trans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10"/>
            <a:ext cx="9144000" cy="6858000"/>
          </a:xfrm>
          <a:prstGeom prst="rect">
            <a:avLst/>
          </a:prstGeom>
        </p:spPr>
      </p:pic>
      <p:sp>
        <p:nvSpPr>
          <p:cNvPr id="5" name="Title 4" descr="Input Site Name&#10;Design&#10;Date&#10;"/>
          <p:cNvSpPr txBox="1">
            <a:spLocks noGrp="1"/>
          </p:cNvSpPr>
          <p:nvPr>
            <p:ph type="title" idx="4294967295"/>
          </p:nvPr>
        </p:nvSpPr>
        <p:spPr>
          <a:xfrm>
            <a:off x="552195" y="3727549"/>
            <a:ext cx="836575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charset="0"/>
                <a:ea typeface="Arial" charset="0"/>
                <a:cs typeface="Arial" charset="0"/>
              </a:rPr>
              <a:t>Site Name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charset="0"/>
                <a:ea typeface="Arial" charset="0"/>
                <a:cs typeface="Arial" charset="0"/>
              </a:rPr>
              <a:t>Design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Arial" charset="0"/>
                <a:ea typeface="Arial" charset="0"/>
                <a:cs typeface="Arial" charset="0"/>
              </a:rPr>
              <a:t>Date</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036570" y="5154519"/>
            <a:ext cx="1397000" cy="1397000"/>
          </a:xfrm>
          <a:prstGeom prst="rect">
            <a:avLst/>
          </a:prstGeom>
        </p:spPr>
      </p:pic>
    </p:spTree>
    <p:extLst>
      <p:ext uri="{BB962C8B-B14F-4D97-AF65-F5344CB8AC3E}">
        <p14:creationId xmlns:p14="http://schemas.microsoft.com/office/powerpoint/2010/main" val="236991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15736" y="-1119"/>
            <a:ext cx="3190736" cy="6858000"/>
          </a:xfrm>
          <a:prstGeom prst="rect">
            <a:avLst/>
          </a:prstGeom>
          <a:solidFill>
            <a:srgbClr val="38345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descr="Develop Descriptive Statements:&#10;&#10;  What is your ideal school?&#10;&#10;"/>
          <p:cNvSpPr txBox="1">
            <a:spLocks noGrp="1"/>
          </p:cNvSpPr>
          <p:nvPr>
            <p:ph type="title" idx="4294967295"/>
          </p:nvPr>
        </p:nvSpPr>
        <p:spPr>
          <a:xfrm>
            <a:off x="203464" y="1963732"/>
            <a:ext cx="2747169" cy="298543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Develop Descriptive Statements: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  What is your ideal school?</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2" name="TextBox 11"/>
          <p:cNvSpPr txBox="1"/>
          <p:nvPr/>
        </p:nvSpPr>
        <p:spPr>
          <a:xfrm>
            <a:off x="4326428" y="345603"/>
            <a:ext cx="3667502" cy="461665"/>
          </a:xfrm>
          <a:prstGeom prst="rect">
            <a:avLst/>
          </a:prstGeom>
          <a:noFill/>
          <a:ln>
            <a:noFill/>
          </a:ln>
        </p:spPr>
        <p:txBody>
          <a:bodyPr wrap="square" rtlCol="0">
            <a:spAutoFit/>
          </a:bodyPr>
          <a:lstStyle/>
          <a:p>
            <a:pPr algn="ctr"/>
            <a:r>
              <a:rPr lang="en-US" sz="2400">
                <a:solidFill>
                  <a:schemeClr val="bg1"/>
                </a:solidFill>
                <a:latin typeface="Gotham Medium" charset="0"/>
                <a:ea typeface="Gotham Medium" charset="0"/>
                <a:cs typeface="Gotham Medium" charset="0"/>
              </a:rPr>
              <a:t>CURRENT REALITY</a:t>
            </a:r>
            <a:endParaRPr lang="en-US" sz="2400" dirty="0">
              <a:solidFill>
                <a:schemeClr val="bg1"/>
              </a:solidFill>
              <a:latin typeface="Gotham Medium" charset="0"/>
              <a:ea typeface="Gotham Medium" charset="0"/>
              <a:cs typeface="Gotham Medium" charset="0"/>
            </a:endParaRPr>
          </a:p>
        </p:txBody>
      </p:sp>
      <p:grpSp>
        <p:nvGrpSpPr>
          <p:cNvPr id="13" name="Group 12">
            <a:extLst>
              <a:ext uri="{C183D7F6-B498-43B3-948B-1728B52AA6E4}">
                <adec:decorative xmlns:adec="http://schemas.microsoft.com/office/drawing/2017/decorative" val="1"/>
              </a:ext>
            </a:extLst>
          </p:cNvPr>
          <p:cNvGrpSpPr/>
          <p:nvPr/>
        </p:nvGrpSpPr>
        <p:grpSpPr>
          <a:xfrm>
            <a:off x="220878" y="6186500"/>
            <a:ext cx="3157600" cy="484065"/>
            <a:chOff x="220878" y="6186500"/>
            <a:chExt cx="3157600" cy="484065"/>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5" name="TextBox 14"/>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
        <p:nvSpPr>
          <p:cNvPr id="20" name="Rounded Rectangle 19"/>
          <p:cNvSpPr/>
          <p:nvPr/>
        </p:nvSpPr>
        <p:spPr>
          <a:xfrm>
            <a:off x="3674533" y="805651"/>
            <a:ext cx="4385734"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lumMod val="50000"/>
                  </a:schemeClr>
                </a:solidFill>
                <a:latin typeface="Arial" charset="0"/>
                <a:ea typeface="Arial" charset="0"/>
                <a:cs typeface="Arial" charset="0"/>
              </a:rPr>
              <a:t>What would success look like in every class, in every school, every day?</a:t>
            </a:r>
          </a:p>
        </p:txBody>
      </p:sp>
      <p:sp>
        <p:nvSpPr>
          <p:cNvPr id="21" name="Rounded Rectangle 20"/>
          <p:cNvSpPr/>
          <p:nvPr/>
        </p:nvSpPr>
        <p:spPr>
          <a:xfrm>
            <a:off x="4487334" y="2361074"/>
            <a:ext cx="4893733"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lumMod val="50000"/>
                  </a:schemeClr>
                </a:solidFill>
                <a:latin typeface="Arial" charset="0"/>
                <a:ea typeface="Arial" charset="0"/>
                <a:cs typeface="Arial" charset="0"/>
              </a:rPr>
              <a:t>… for students, staff, faculty, administrators, families, </a:t>
            </a:r>
            <a:r>
              <a:rPr lang="en-US" sz="2400">
                <a:solidFill>
                  <a:schemeClr val="tx1">
                    <a:lumMod val="50000"/>
                  </a:schemeClr>
                </a:solidFill>
                <a:latin typeface="Arial" charset="0"/>
                <a:ea typeface="Arial" charset="0"/>
                <a:cs typeface="Arial" charset="0"/>
              </a:rPr>
              <a:t>and community partners…</a:t>
            </a:r>
            <a:endParaRPr lang="en-US" sz="2400" dirty="0">
              <a:solidFill>
                <a:schemeClr val="tx1">
                  <a:lumMod val="50000"/>
                </a:schemeClr>
              </a:solidFill>
              <a:latin typeface="Arial" charset="0"/>
              <a:ea typeface="Arial" charset="0"/>
              <a:cs typeface="Arial" charset="0"/>
            </a:endParaRPr>
          </a:p>
        </p:txBody>
      </p:sp>
      <p:sp>
        <p:nvSpPr>
          <p:cNvPr id="16" name="Rounded Rectangle 15"/>
          <p:cNvSpPr/>
          <p:nvPr/>
        </p:nvSpPr>
        <p:spPr>
          <a:xfrm>
            <a:off x="3606800" y="4276993"/>
            <a:ext cx="5257799"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lumMod val="50000"/>
                  </a:schemeClr>
                </a:solidFill>
                <a:latin typeface="Arial" charset="0"/>
                <a:ea typeface="Arial" charset="0"/>
                <a:cs typeface="Arial" charset="0"/>
              </a:rPr>
              <a:t>What does full implementation of the SWIFT Framework look like for your school?</a:t>
            </a:r>
          </a:p>
        </p:txBody>
      </p:sp>
    </p:spTree>
    <p:extLst>
      <p:ext uri="{BB962C8B-B14F-4D97-AF65-F5344CB8AC3E}">
        <p14:creationId xmlns:p14="http://schemas.microsoft.com/office/powerpoint/2010/main" val="126920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63965E-901A-B1B4-6405-7A322F7F6751}"/>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Domains &amp; Features</a:t>
            </a:r>
          </a:p>
        </p:txBody>
      </p:sp>
      <p:grpSp>
        <p:nvGrpSpPr>
          <p:cNvPr id="2" name="Group 1" descr="The five domains of Equity-based MTSS.  Starting from the left, the first domain, Administrative Leadership, points down to the features, Strong &amp; Engaged Site Leadership and Strong Educator Support System.  The second domain, Multi-Tiered System of Support, points down to Inclusive Academic Instruction and Inclusive Behavior Instruction.  The third domain, Integrated Educational Framework, points down to Fully Integrated Organizational Structure and Strong &amp; Positive School Cultures.  The fourth domain, Family &amp; Community Engagement, points down Trusting Family Partnerships and Trusting Community Partnerships.  The fifth domain, Inclusive Policy Structure &amp; Practice, points down to its two parts: Strong LEA/School Relationship and LEA Policy Framework. "/>
          <p:cNvGrpSpPr/>
          <p:nvPr/>
        </p:nvGrpSpPr>
        <p:grpSpPr>
          <a:xfrm>
            <a:off x="-114300" y="151740"/>
            <a:ext cx="9409037" cy="6617049"/>
            <a:chOff x="-114300" y="151740"/>
            <a:chExt cx="9409037" cy="6617049"/>
          </a:xfrm>
        </p:grpSpPr>
        <p:pic>
          <p:nvPicPr>
            <p:cNvPr id="4" name="Picture 3"/>
            <p:cNvPicPr>
              <a:picLocks noChangeAspect="1"/>
            </p:cNvPicPr>
            <p:nvPr/>
          </p:nvPicPr>
          <p:blipFill>
            <a:blip r:embed="rId3"/>
            <a:stretch>
              <a:fillRect/>
            </a:stretch>
          </p:blipFill>
          <p:spPr>
            <a:xfrm>
              <a:off x="-114300" y="936635"/>
              <a:ext cx="9409037" cy="514958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0181" y="151740"/>
              <a:ext cx="5666277" cy="55820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0520" y="6299367"/>
              <a:ext cx="1415323" cy="37683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03320" y="6233178"/>
              <a:ext cx="826257" cy="535611"/>
            </a:xfrm>
            <a:prstGeom prst="rect">
              <a:avLst/>
            </a:prstGeom>
          </p:spPr>
        </p:pic>
      </p:grpSp>
    </p:spTree>
    <p:extLst>
      <p:ext uri="{BB962C8B-B14F-4D97-AF65-F5344CB8AC3E}">
        <p14:creationId xmlns:p14="http://schemas.microsoft.com/office/powerpoint/2010/main" val="95285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IALOGUE&#10;"/>
          <p:cNvSpPr txBox="1">
            <a:spLocks noGrp="1"/>
          </p:cNvSpPr>
          <p:nvPr>
            <p:ph type="title" idx="4294967295"/>
          </p:nvPr>
        </p:nvSpPr>
        <p:spPr>
          <a:xfrm>
            <a:off x="220878" y="2287527"/>
            <a:ext cx="9142526"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DIALOGUE</a:t>
            </a:r>
          </a:p>
        </p:txBody>
      </p:sp>
    </p:spTree>
    <p:extLst>
      <p:ext uri="{BB962C8B-B14F-4D97-AF65-F5344CB8AC3E}">
        <p14:creationId xmlns:p14="http://schemas.microsoft.com/office/powerpoint/2010/main" val="14922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Seek &#10;Clarity&#10;"/>
          <p:cNvSpPr txBox="1">
            <a:spLocks noGrp="1"/>
          </p:cNvSpPr>
          <p:nvPr>
            <p:ph type="title" idx="4294967295"/>
          </p:nvPr>
        </p:nvSpPr>
        <p:spPr>
          <a:xfrm>
            <a:off x="206047" y="2288283"/>
            <a:ext cx="2747169"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Seek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Clarity</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 </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2" name="TextBox 11"/>
          <p:cNvSpPr txBox="1"/>
          <p:nvPr/>
        </p:nvSpPr>
        <p:spPr>
          <a:xfrm>
            <a:off x="4326428" y="345603"/>
            <a:ext cx="3667502" cy="461665"/>
          </a:xfrm>
          <a:prstGeom prst="rect">
            <a:avLst/>
          </a:prstGeom>
          <a:noFill/>
          <a:ln>
            <a:noFill/>
          </a:ln>
        </p:spPr>
        <p:txBody>
          <a:bodyPr wrap="square" rtlCol="0">
            <a:spAutoFit/>
          </a:bodyPr>
          <a:lstStyle/>
          <a:p>
            <a:pPr algn="ctr"/>
            <a:r>
              <a:rPr lang="en-US" sz="2400">
                <a:solidFill>
                  <a:schemeClr val="bg1"/>
                </a:solidFill>
                <a:latin typeface="Gotham Medium" charset="0"/>
                <a:ea typeface="Gotham Medium" charset="0"/>
                <a:cs typeface="Gotham Medium" charset="0"/>
              </a:rPr>
              <a:t>CURRENT REALITY</a:t>
            </a:r>
            <a:endParaRPr lang="en-US" sz="2400" dirty="0">
              <a:solidFill>
                <a:schemeClr val="bg1"/>
              </a:solidFill>
              <a:latin typeface="Gotham Medium" charset="0"/>
              <a:ea typeface="Gotham Medium" charset="0"/>
              <a:cs typeface="Gotham Medium" charset="0"/>
            </a:endParaRPr>
          </a:p>
        </p:txBody>
      </p:sp>
      <p:sp>
        <p:nvSpPr>
          <p:cNvPr id="23" name="Title 1" descr="Do I understand what this descriptive statement means?"/>
          <p:cNvSpPr txBox="1">
            <a:spLocks/>
          </p:cNvSpPr>
          <p:nvPr/>
        </p:nvSpPr>
        <p:spPr>
          <a:xfrm>
            <a:off x="3175000" y="142899"/>
            <a:ext cx="6094674" cy="1256160"/>
          </a:xfrm>
          <a:prstGeom prst="rect">
            <a:avLst/>
          </a:prstGeom>
        </p:spPr>
        <p:txBody>
          <a:bodyPr>
            <a:normAutofit fontScale="6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br>
              <a:rPr lang="en-US" dirty="0">
                <a:solidFill>
                  <a:schemeClr val="tx1">
                    <a:lumMod val="50000"/>
                  </a:schemeClr>
                </a:solidFill>
                <a:latin typeface="Arial" charset="0"/>
                <a:ea typeface="Arial" charset="0"/>
                <a:cs typeface="Arial" charset="0"/>
              </a:rPr>
            </a:br>
            <a:r>
              <a:rPr lang="en-US" dirty="0">
                <a:solidFill>
                  <a:schemeClr val="tx1">
                    <a:lumMod val="50000"/>
                  </a:schemeClr>
                </a:solidFill>
                <a:latin typeface="Arial" charset="0"/>
                <a:ea typeface="Arial" charset="0"/>
                <a:cs typeface="Arial" charset="0"/>
              </a:rPr>
              <a:t>Do I understand what this descriptive statement means?</a:t>
            </a:r>
          </a:p>
        </p:txBody>
      </p:sp>
      <p:sp>
        <p:nvSpPr>
          <p:cNvPr id="24" name="Content Placeholder 2" descr="What?&#10;&#10;Who?&#10;&#10;Where?&#10;&#10;"/>
          <p:cNvSpPr txBox="1">
            <a:spLocks/>
          </p:cNvSpPr>
          <p:nvPr/>
        </p:nvSpPr>
        <p:spPr>
          <a:xfrm>
            <a:off x="3396783" y="1353339"/>
            <a:ext cx="2404927"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lumMod val="50000"/>
                </a:schemeClr>
              </a:solidFill>
              <a:latin typeface="Arial" charset="0"/>
              <a:ea typeface="Arial" charset="0"/>
              <a:cs typeface="Arial" charset="0"/>
            </a:endParaRPr>
          </a:p>
          <a:p>
            <a:r>
              <a:rPr lang="en-US" dirty="0">
                <a:solidFill>
                  <a:schemeClr val="tx1">
                    <a:lumMod val="50000"/>
                  </a:schemeClr>
                </a:solidFill>
                <a:latin typeface="Arial" charset="0"/>
                <a:ea typeface="Arial" charset="0"/>
                <a:cs typeface="Arial" charset="0"/>
              </a:rPr>
              <a:t>What?</a:t>
            </a:r>
          </a:p>
          <a:p>
            <a:endParaRPr lang="en-US" dirty="0">
              <a:solidFill>
                <a:schemeClr val="tx1">
                  <a:lumMod val="50000"/>
                </a:schemeClr>
              </a:solidFill>
              <a:latin typeface="Arial" charset="0"/>
              <a:ea typeface="Arial" charset="0"/>
              <a:cs typeface="Arial" charset="0"/>
            </a:endParaRPr>
          </a:p>
          <a:p>
            <a:r>
              <a:rPr lang="en-US" dirty="0">
                <a:solidFill>
                  <a:schemeClr val="tx1">
                    <a:lumMod val="50000"/>
                  </a:schemeClr>
                </a:solidFill>
                <a:latin typeface="Arial" charset="0"/>
                <a:ea typeface="Arial" charset="0"/>
                <a:cs typeface="Arial" charset="0"/>
              </a:rPr>
              <a:t>Who?</a:t>
            </a:r>
          </a:p>
          <a:p>
            <a:endParaRPr lang="en-US" dirty="0">
              <a:solidFill>
                <a:schemeClr val="tx1">
                  <a:lumMod val="50000"/>
                </a:schemeClr>
              </a:solidFill>
              <a:latin typeface="Arial" charset="0"/>
              <a:ea typeface="Arial" charset="0"/>
              <a:cs typeface="Arial" charset="0"/>
            </a:endParaRPr>
          </a:p>
          <a:p>
            <a:r>
              <a:rPr lang="en-US" dirty="0">
                <a:solidFill>
                  <a:schemeClr val="tx1">
                    <a:lumMod val="50000"/>
                  </a:schemeClr>
                </a:solidFill>
                <a:latin typeface="Arial" charset="0"/>
                <a:ea typeface="Arial" charset="0"/>
                <a:cs typeface="Arial" charset="0"/>
              </a:rPr>
              <a:t>Where?</a:t>
            </a:r>
          </a:p>
          <a:p>
            <a:endParaRPr lang="en-US" dirty="0">
              <a:solidFill>
                <a:schemeClr val="tx1">
                  <a:lumMod val="50000"/>
                </a:schemeClr>
              </a:solidFill>
              <a:latin typeface="Arial" charset="0"/>
              <a:ea typeface="Arial" charset="0"/>
              <a:cs typeface="Arial" charset="0"/>
            </a:endParaRPr>
          </a:p>
          <a:p>
            <a:pPr marL="0" indent="0">
              <a:buFont typeface="Arial"/>
              <a:buNone/>
            </a:pPr>
            <a:endParaRPr lang="en-US" dirty="0">
              <a:solidFill>
                <a:schemeClr val="tx1">
                  <a:lumMod val="50000"/>
                </a:schemeClr>
              </a:solidFill>
              <a:latin typeface="Arial" charset="0"/>
              <a:ea typeface="Arial" charset="0"/>
              <a:cs typeface="Arial" charset="0"/>
            </a:endParaRPr>
          </a:p>
        </p:txBody>
      </p:sp>
      <p:sp>
        <p:nvSpPr>
          <p:cNvPr id="25" name="Content Placeholder 3" descr="When?&#10;&#10;How?&#10;"/>
          <p:cNvSpPr txBox="1">
            <a:spLocks/>
          </p:cNvSpPr>
          <p:nvPr/>
        </p:nvSpPr>
        <p:spPr>
          <a:xfrm>
            <a:off x="6117687" y="1353338"/>
            <a:ext cx="247977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chemeClr val="tx1">
                  <a:lumMod val="50000"/>
                </a:schemeClr>
              </a:solidFill>
              <a:latin typeface="Arial" charset="0"/>
              <a:ea typeface="Arial" charset="0"/>
              <a:cs typeface="Arial" charset="0"/>
            </a:endParaRPr>
          </a:p>
          <a:p>
            <a:endParaRPr lang="en-US" dirty="0">
              <a:solidFill>
                <a:schemeClr val="tx1">
                  <a:lumMod val="50000"/>
                </a:schemeClr>
              </a:solidFill>
              <a:latin typeface="Arial" charset="0"/>
              <a:ea typeface="Arial" charset="0"/>
              <a:cs typeface="Arial" charset="0"/>
            </a:endParaRPr>
          </a:p>
          <a:p>
            <a:r>
              <a:rPr lang="en-US" dirty="0">
                <a:solidFill>
                  <a:schemeClr val="tx1">
                    <a:lumMod val="50000"/>
                  </a:schemeClr>
                </a:solidFill>
                <a:latin typeface="Arial" charset="0"/>
                <a:ea typeface="Arial" charset="0"/>
                <a:cs typeface="Arial" charset="0"/>
              </a:rPr>
              <a:t>When?</a:t>
            </a:r>
          </a:p>
          <a:p>
            <a:endParaRPr lang="en-US" dirty="0">
              <a:solidFill>
                <a:schemeClr val="tx1">
                  <a:lumMod val="50000"/>
                </a:schemeClr>
              </a:solidFill>
              <a:latin typeface="Arial" charset="0"/>
              <a:ea typeface="Arial" charset="0"/>
              <a:cs typeface="Arial" charset="0"/>
            </a:endParaRPr>
          </a:p>
          <a:p>
            <a:r>
              <a:rPr lang="en-US" dirty="0">
                <a:solidFill>
                  <a:schemeClr val="tx1">
                    <a:lumMod val="50000"/>
                  </a:schemeClr>
                </a:solidFill>
                <a:latin typeface="Arial" charset="0"/>
                <a:ea typeface="Arial" charset="0"/>
                <a:cs typeface="Arial" charset="0"/>
              </a:rPr>
              <a:t>How?</a:t>
            </a:r>
          </a:p>
        </p:txBody>
      </p:sp>
    </p:spTree>
    <p:extLst>
      <p:ext uri="{BB962C8B-B14F-4D97-AF65-F5344CB8AC3E}">
        <p14:creationId xmlns:p14="http://schemas.microsoft.com/office/powerpoint/2010/main" val="1381841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etermine Agreement&#10;"/>
          <p:cNvSpPr txBox="1">
            <a:spLocks noGrp="1"/>
          </p:cNvSpPr>
          <p:nvPr>
            <p:ph type="title" idx="4294967295"/>
          </p:nvPr>
        </p:nvSpPr>
        <p:spPr>
          <a:xfrm>
            <a:off x="206047" y="2288283"/>
            <a:ext cx="2747169"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Determine Agreement</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 </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2" name="TextBox 11"/>
          <p:cNvSpPr txBox="1"/>
          <p:nvPr/>
        </p:nvSpPr>
        <p:spPr>
          <a:xfrm>
            <a:off x="4326428" y="345603"/>
            <a:ext cx="3667502" cy="461665"/>
          </a:xfrm>
          <a:prstGeom prst="rect">
            <a:avLst/>
          </a:prstGeom>
          <a:noFill/>
          <a:ln>
            <a:noFill/>
          </a:ln>
        </p:spPr>
        <p:txBody>
          <a:bodyPr wrap="square" rtlCol="0">
            <a:spAutoFit/>
          </a:bodyPr>
          <a:lstStyle/>
          <a:p>
            <a:pPr algn="ctr"/>
            <a:r>
              <a:rPr lang="en-US" sz="2400">
                <a:solidFill>
                  <a:schemeClr val="bg1"/>
                </a:solidFill>
                <a:latin typeface="Gotham Medium" charset="0"/>
                <a:ea typeface="Gotham Medium" charset="0"/>
                <a:cs typeface="Gotham Medium" charset="0"/>
              </a:rPr>
              <a:t>CURRENT REALITY</a:t>
            </a:r>
            <a:endParaRPr lang="en-US" sz="2400" dirty="0">
              <a:solidFill>
                <a:schemeClr val="bg1"/>
              </a:solidFill>
              <a:latin typeface="Gotham Medium" charset="0"/>
              <a:ea typeface="Gotham Medium" charset="0"/>
              <a:cs typeface="Gotham Medium" charset="0"/>
            </a:endParaRPr>
          </a:p>
        </p:txBody>
      </p:sp>
      <p:sp>
        <p:nvSpPr>
          <p:cNvPr id="16" name="Rectangle 15" descr="Design Levels of Agreement&#10;I enthusiastically agree.&#10;I agree.&#10;I have minor reservations. I will actively work to get my concerns addressed while supporting us to move ahead. *&#10;I have major reservations. I need specific concerns addressed in order to support moving forward. *&#10;I do not agree. I believe doing so will be detrimental to our school community. *&#10;"/>
          <p:cNvSpPr/>
          <p:nvPr/>
        </p:nvSpPr>
        <p:spPr>
          <a:xfrm>
            <a:off x="3246968" y="57727"/>
            <a:ext cx="5897032" cy="6740307"/>
          </a:xfrm>
          <a:prstGeom prst="rect">
            <a:avLst/>
          </a:prstGeom>
        </p:spPr>
        <p:txBody>
          <a:bodyPr wrap="square">
            <a:spAutoFit/>
          </a:bodyPr>
          <a:lstStyle/>
          <a:p>
            <a:pPr algn="ctr">
              <a:lnSpc>
                <a:spcPct val="150000"/>
              </a:lnSpc>
            </a:pPr>
            <a:r>
              <a:rPr lang="en-US" sz="2400" dirty="0">
                <a:solidFill>
                  <a:srgbClr val="000000"/>
                </a:solidFill>
                <a:latin typeface="Arial" panose="020B0604020202020204" pitchFamily="34" charset="0"/>
                <a:ea typeface="Calibri" panose="020F0502020204030204" pitchFamily="34" charset="0"/>
              </a:rPr>
              <a:t> </a:t>
            </a:r>
            <a:r>
              <a:rPr lang="en-US" sz="2400" b="1" dirty="0">
                <a:solidFill>
                  <a:srgbClr val="000000"/>
                </a:solidFill>
                <a:latin typeface="Arial" panose="020B0604020202020204" pitchFamily="34" charset="0"/>
                <a:ea typeface="Calibri" panose="020F0502020204030204" pitchFamily="34" charset="0"/>
              </a:rPr>
              <a:t>Design Levels of Agreement</a:t>
            </a:r>
            <a:endParaRPr lang="en-US" sz="2400" dirty="0">
              <a:solidFill>
                <a:srgbClr val="000000"/>
              </a:solidFill>
              <a:latin typeface="Arial" panose="020B0604020202020204" pitchFamily="34" charset="0"/>
              <a:ea typeface="Calibri" panose="020F0502020204030204" pitchFamily="34" charset="0"/>
            </a:endParaRPr>
          </a:p>
          <a:p>
            <a:pPr marL="342900" marR="0" lvl="0" indent="-342900">
              <a:lnSpc>
                <a:spcPct val="150000"/>
              </a:lnSpc>
              <a:spcBef>
                <a:spcPts val="0"/>
              </a:spcBef>
              <a:spcAft>
                <a:spcPts val="0"/>
              </a:spcAft>
              <a:buFont typeface="+mj-lt"/>
              <a:buAutoNum type="arabicPeriod"/>
            </a:pPr>
            <a:r>
              <a:rPr lang="en-US" sz="2400" dirty="0">
                <a:solidFill>
                  <a:srgbClr val="000000"/>
                </a:solidFill>
                <a:latin typeface="Arial" panose="020B0604020202020204" pitchFamily="34" charset="0"/>
                <a:ea typeface="Calibri" panose="020F0502020204030204" pitchFamily="34" charset="0"/>
              </a:rPr>
              <a:t>I enthusiastically agree.</a:t>
            </a:r>
          </a:p>
          <a:p>
            <a:pPr marL="342900" marR="0" lvl="0" indent="-342900">
              <a:lnSpc>
                <a:spcPct val="150000"/>
              </a:lnSpc>
              <a:spcBef>
                <a:spcPts val="0"/>
              </a:spcBef>
              <a:spcAft>
                <a:spcPts val="0"/>
              </a:spcAft>
              <a:buFont typeface="+mj-lt"/>
              <a:buAutoNum type="arabicPeriod"/>
            </a:pPr>
            <a:r>
              <a:rPr lang="en-US" sz="2400" dirty="0">
                <a:solidFill>
                  <a:srgbClr val="000000"/>
                </a:solidFill>
                <a:latin typeface="Arial" panose="020B0604020202020204" pitchFamily="34" charset="0"/>
                <a:ea typeface="Calibri" panose="020F0502020204030204" pitchFamily="34" charset="0"/>
              </a:rPr>
              <a:t>I agree.</a:t>
            </a:r>
          </a:p>
          <a:p>
            <a:pPr marL="342900" marR="0" lvl="0" indent="-342900">
              <a:lnSpc>
                <a:spcPct val="150000"/>
              </a:lnSpc>
              <a:spcBef>
                <a:spcPts val="0"/>
              </a:spcBef>
              <a:spcAft>
                <a:spcPts val="0"/>
              </a:spcAft>
              <a:buFont typeface="+mj-lt"/>
              <a:buAutoNum type="arabicPeriod"/>
            </a:pPr>
            <a:r>
              <a:rPr lang="en-US" sz="2400" dirty="0">
                <a:solidFill>
                  <a:srgbClr val="000000"/>
                </a:solidFill>
                <a:latin typeface="Arial" panose="020B0604020202020204" pitchFamily="34" charset="0"/>
                <a:ea typeface="Calibri" panose="020F0502020204030204" pitchFamily="34" charset="0"/>
              </a:rPr>
              <a:t>I have </a:t>
            </a:r>
            <a:r>
              <a:rPr lang="en-US" sz="2400" b="1" dirty="0">
                <a:solidFill>
                  <a:srgbClr val="000000"/>
                </a:solidFill>
                <a:latin typeface="Arial" panose="020B0604020202020204" pitchFamily="34" charset="0"/>
                <a:ea typeface="Calibri" panose="020F0502020204030204" pitchFamily="34" charset="0"/>
              </a:rPr>
              <a:t>minor</a:t>
            </a:r>
            <a:r>
              <a:rPr lang="en-US" sz="2400" dirty="0">
                <a:solidFill>
                  <a:srgbClr val="000000"/>
                </a:solidFill>
                <a:latin typeface="Arial" panose="020B0604020202020204" pitchFamily="34" charset="0"/>
                <a:ea typeface="Calibri" panose="020F0502020204030204" pitchFamily="34" charset="0"/>
              </a:rPr>
              <a:t> reservations. I will actively work to get my concerns addressed while </a:t>
            </a:r>
            <a:r>
              <a:rPr lang="en-US" sz="2400" b="1" dirty="0">
                <a:solidFill>
                  <a:srgbClr val="000000"/>
                </a:solidFill>
                <a:latin typeface="Arial" panose="020B0604020202020204" pitchFamily="34" charset="0"/>
                <a:ea typeface="Calibri" panose="020F0502020204030204" pitchFamily="34" charset="0"/>
              </a:rPr>
              <a:t>supporting us </a:t>
            </a:r>
            <a:r>
              <a:rPr lang="en-US" sz="2400" dirty="0">
                <a:solidFill>
                  <a:srgbClr val="000000"/>
                </a:solidFill>
                <a:latin typeface="Arial" panose="020B0604020202020204" pitchFamily="34" charset="0"/>
                <a:ea typeface="Calibri" panose="020F0502020204030204" pitchFamily="34" charset="0"/>
              </a:rPr>
              <a:t>to move ahead. </a:t>
            </a:r>
            <a:r>
              <a:rPr lang="en-US" sz="2400" dirty="0">
                <a:solidFill>
                  <a:srgbClr val="DB2A26"/>
                </a:solidFill>
                <a:latin typeface="Arial" panose="020B0604020202020204" pitchFamily="34" charset="0"/>
                <a:ea typeface="Calibri" panose="020F0502020204030204" pitchFamily="34" charset="0"/>
              </a:rPr>
              <a:t>*</a:t>
            </a:r>
          </a:p>
          <a:p>
            <a:pPr marL="342900" marR="0" lvl="0" indent="-342900">
              <a:lnSpc>
                <a:spcPct val="150000"/>
              </a:lnSpc>
              <a:spcBef>
                <a:spcPts val="0"/>
              </a:spcBef>
              <a:spcAft>
                <a:spcPts val="0"/>
              </a:spcAft>
              <a:buFont typeface="+mj-lt"/>
              <a:buAutoNum type="arabicPeriod"/>
            </a:pPr>
            <a:r>
              <a:rPr lang="en-US" sz="2400" dirty="0">
                <a:solidFill>
                  <a:srgbClr val="000000"/>
                </a:solidFill>
                <a:latin typeface="Arial" panose="020B0604020202020204" pitchFamily="34" charset="0"/>
                <a:ea typeface="Calibri" panose="020F0502020204030204" pitchFamily="34" charset="0"/>
              </a:rPr>
              <a:t>I have </a:t>
            </a:r>
            <a:r>
              <a:rPr lang="en-US" sz="2400" b="1" dirty="0">
                <a:solidFill>
                  <a:srgbClr val="000000"/>
                </a:solidFill>
                <a:latin typeface="Arial" panose="020B0604020202020204" pitchFamily="34" charset="0"/>
                <a:ea typeface="Calibri" panose="020F0502020204030204" pitchFamily="34" charset="0"/>
              </a:rPr>
              <a:t>major</a:t>
            </a:r>
            <a:r>
              <a:rPr lang="en-US" sz="2400" dirty="0">
                <a:solidFill>
                  <a:srgbClr val="000000"/>
                </a:solidFill>
                <a:latin typeface="Arial" panose="020B0604020202020204" pitchFamily="34" charset="0"/>
                <a:ea typeface="Calibri" panose="020F0502020204030204" pitchFamily="34" charset="0"/>
              </a:rPr>
              <a:t> reservations. I need specific concerns addressed </a:t>
            </a:r>
            <a:r>
              <a:rPr lang="en-US" sz="2400" b="1" dirty="0">
                <a:solidFill>
                  <a:srgbClr val="000000"/>
                </a:solidFill>
                <a:latin typeface="Arial" panose="020B0604020202020204" pitchFamily="34" charset="0"/>
                <a:ea typeface="Calibri" panose="020F0502020204030204" pitchFamily="34" charset="0"/>
              </a:rPr>
              <a:t>in order to support </a:t>
            </a:r>
            <a:r>
              <a:rPr lang="en-US" sz="2400" dirty="0">
                <a:solidFill>
                  <a:srgbClr val="000000"/>
                </a:solidFill>
                <a:latin typeface="Arial" panose="020B0604020202020204" pitchFamily="34" charset="0"/>
                <a:ea typeface="Calibri" panose="020F0502020204030204" pitchFamily="34" charset="0"/>
              </a:rPr>
              <a:t>moving forward. </a:t>
            </a:r>
            <a:r>
              <a:rPr lang="en-US" sz="2400" dirty="0">
                <a:solidFill>
                  <a:srgbClr val="DB2A26"/>
                </a:solidFill>
                <a:latin typeface="Arial" panose="020B0604020202020204" pitchFamily="34" charset="0"/>
                <a:ea typeface="Calibri" panose="020F0502020204030204" pitchFamily="34" charset="0"/>
              </a:rPr>
              <a:t>*</a:t>
            </a:r>
          </a:p>
          <a:p>
            <a:pPr marL="342900" marR="0" lvl="0" indent="-342900">
              <a:lnSpc>
                <a:spcPct val="150000"/>
              </a:lnSpc>
              <a:spcBef>
                <a:spcPts val="0"/>
              </a:spcBef>
              <a:spcAft>
                <a:spcPts val="0"/>
              </a:spcAft>
              <a:buFont typeface="+mj-lt"/>
              <a:buAutoNum type="arabicPeriod"/>
            </a:pPr>
            <a:r>
              <a:rPr lang="en-US" sz="2400" b="1" dirty="0">
                <a:solidFill>
                  <a:srgbClr val="000000"/>
                </a:solidFill>
                <a:latin typeface="Arial" panose="020B0604020202020204" pitchFamily="34" charset="0"/>
                <a:ea typeface="Calibri" panose="020F0502020204030204" pitchFamily="34" charset="0"/>
              </a:rPr>
              <a:t>I do not agree</a:t>
            </a:r>
            <a:r>
              <a:rPr lang="en-US" sz="2400" dirty="0">
                <a:solidFill>
                  <a:srgbClr val="000000"/>
                </a:solidFill>
                <a:latin typeface="Arial" panose="020B0604020202020204" pitchFamily="34" charset="0"/>
                <a:ea typeface="Calibri" panose="020F0502020204030204" pitchFamily="34" charset="0"/>
              </a:rPr>
              <a:t>. I believe doing so will be detrimental to our school community. </a:t>
            </a:r>
            <a:r>
              <a:rPr lang="en-US" sz="2400" dirty="0">
                <a:solidFill>
                  <a:srgbClr val="DB2A26"/>
                </a:solidFill>
                <a:latin typeface="Arial" panose="020B0604020202020204" pitchFamily="34" charset="0"/>
                <a:ea typeface="Calibri" panose="020F0502020204030204" pitchFamily="34" charset="0"/>
              </a:rPr>
              <a:t>*</a:t>
            </a:r>
          </a:p>
        </p:txBody>
      </p:sp>
      <p:sp>
        <p:nvSpPr>
          <p:cNvPr id="3" name="Rectangle 2" descr="* (requires comment)&#10;"/>
          <p:cNvSpPr/>
          <p:nvPr/>
        </p:nvSpPr>
        <p:spPr>
          <a:xfrm>
            <a:off x="6612538" y="6186500"/>
            <a:ext cx="2339102" cy="507831"/>
          </a:xfrm>
          <a:prstGeom prst="rect">
            <a:avLst/>
          </a:prstGeom>
        </p:spPr>
        <p:txBody>
          <a:bodyPr wrap="none">
            <a:spAutoFit/>
          </a:bodyPr>
          <a:lstStyle/>
          <a:p>
            <a:pPr marR="0" lvl="0">
              <a:lnSpc>
                <a:spcPct val="150000"/>
              </a:lnSpc>
              <a:spcBef>
                <a:spcPts val="0"/>
              </a:spcBef>
              <a:spcAft>
                <a:spcPts val="0"/>
              </a:spcAft>
            </a:pPr>
            <a:r>
              <a:rPr lang="en-US" dirty="0">
                <a:solidFill>
                  <a:srgbClr val="DB2A26"/>
                </a:solidFill>
                <a:latin typeface="Arial" panose="020B0604020202020204" pitchFamily="34" charset="0"/>
                <a:ea typeface="Calibri" panose="020F0502020204030204" pitchFamily="34" charset="0"/>
              </a:rPr>
              <a:t>*</a:t>
            </a:r>
            <a:r>
              <a:rPr lang="en-US" dirty="0">
                <a:solidFill>
                  <a:srgbClr val="000000"/>
                </a:solidFill>
                <a:latin typeface="Arial" panose="020B0604020202020204" pitchFamily="34" charset="0"/>
                <a:ea typeface="Calibri" panose="020F0502020204030204" pitchFamily="34" charset="0"/>
              </a:rPr>
              <a:t> (requires comment)</a:t>
            </a:r>
          </a:p>
        </p:txBody>
      </p:sp>
      <p:cxnSp>
        <p:nvCxnSpPr>
          <p:cNvPr id="6" name="Straight Connector 5">
            <a:extLst>
              <a:ext uri="{C183D7F6-B498-43B3-948B-1728B52AA6E4}">
                <adec:decorative xmlns:adec="http://schemas.microsoft.com/office/drawing/2017/decorative" val="1"/>
              </a:ext>
            </a:extLst>
          </p:cNvPr>
          <p:cNvCxnSpPr/>
          <p:nvPr/>
        </p:nvCxnSpPr>
        <p:spPr>
          <a:xfrm flipV="1">
            <a:off x="3396783" y="3434508"/>
            <a:ext cx="5668432" cy="846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700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REE&#10;"/>
          <p:cNvSpPr txBox="1">
            <a:spLocks noGrp="1"/>
          </p:cNvSpPr>
          <p:nvPr>
            <p:ph type="title" idx="4294967295"/>
          </p:nvPr>
        </p:nvSpPr>
        <p:spPr>
          <a:xfrm>
            <a:off x="853389" y="2581597"/>
            <a:ext cx="74774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AGREE</a:t>
            </a:r>
          </a:p>
        </p:txBody>
      </p:sp>
    </p:spTree>
    <p:extLst>
      <p:ext uri="{BB962C8B-B14F-4D97-AF65-F5344CB8AC3E}">
        <p14:creationId xmlns:p14="http://schemas.microsoft.com/office/powerpoint/2010/main" val="920650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descr="Agreement Process&#10;"/>
          <p:cNvSpPr txBox="1">
            <a:spLocks noGrp="1"/>
          </p:cNvSpPr>
          <p:nvPr>
            <p:ph type="title" idx="4294967295"/>
          </p:nvPr>
        </p:nvSpPr>
        <p:spPr>
          <a:xfrm>
            <a:off x="184283" y="1973976"/>
            <a:ext cx="2747169" cy="12618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Agreement Process</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9" name="Rectangle 18" descr="Develop and Administer the Final Agreement Survey&#10;Who:&#10;Timeline:&#10;&#10;&#10;Summarize and Communicate the Survey Results &amp; Concerns&#10;Who:&#10;Timeline:&#10;How:&#10;"/>
          <p:cNvSpPr/>
          <p:nvPr/>
        </p:nvSpPr>
        <p:spPr>
          <a:xfrm>
            <a:off x="3384562" y="815058"/>
            <a:ext cx="5759438" cy="4745915"/>
          </a:xfrm>
          <a:prstGeom prst="rect">
            <a:avLst/>
          </a:prstGeom>
        </p:spPr>
        <p:txBody>
          <a:bodyPr wrap="square">
            <a:spAutoFit/>
          </a:bodyPr>
          <a:lstStyle/>
          <a:p>
            <a:pPr marL="182880" lvl="0" indent="-182880" defTabSz="914400">
              <a:spcBef>
                <a:spcPct val="20000"/>
              </a:spcBef>
              <a:buClr>
                <a:srgbClr val="4F81BD"/>
              </a:buClr>
              <a:buSzPct val="85000"/>
              <a:buFont typeface="Arial" pitchFamily="34" charset="0"/>
              <a:buChar char="•"/>
            </a:pPr>
            <a:r>
              <a:rPr lang="en-US" sz="2400" dirty="0">
                <a:solidFill>
                  <a:prstClr val="black"/>
                </a:solidFill>
                <a:latin typeface="Arial" charset="0"/>
                <a:ea typeface="Arial" charset="0"/>
                <a:cs typeface="Arial" charset="0"/>
              </a:rPr>
              <a:t>Develop and Administer the Final Agreement Survey</a:t>
            </a:r>
          </a:p>
          <a:p>
            <a:pPr lvl="1" indent="-182880" defTabSz="914400">
              <a:spcBef>
                <a:spcPct val="20000"/>
              </a:spcBef>
              <a:buClr>
                <a:srgbClr val="4F81BD"/>
              </a:buClr>
              <a:buSzPct val="85000"/>
              <a:buFont typeface="Arial" pitchFamily="34" charset="0"/>
              <a:buChar char="•"/>
            </a:pPr>
            <a:r>
              <a:rPr lang="en-US" sz="2400" dirty="0">
                <a:solidFill>
                  <a:prstClr val="black"/>
                </a:solidFill>
                <a:latin typeface="Arial" charset="0"/>
                <a:ea typeface="Arial" charset="0"/>
                <a:cs typeface="Arial" charset="0"/>
              </a:rPr>
              <a:t>Who:</a:t>
            </a:r>
          </a:p>
          <a:p>
            <a:pPr lvl="1" indent="-182880" defTabSz="914400">
              <a:spcBef>
                <a:spcPct val="20000"/>
              </a:spcBef>
              <a:buClr>
                <a:srgbClr val="4F81BD"/>
              </a:buClr>
              <a:buSzPct val="85000"/>
              <a:buFont typeface="Arial" pitchFamily="34" charset="0"/>
              <a:buChar char="•"/>
            </a:pPr>
            <a:r>
              <a:rPr lang="en-US" sz="2400" dirty="0">
                <a:solidFill>
                  <a:prstClr val="black"/>
                </a:solidFill>
                <a:latin typeface="Arial" charset="0"/>
                <a:ea typeface="Arial" charset="0"/>
                <a:cs typeface="Arial" charset="0"/>
              </a:rPr>
              <a:t>Timeline:</a:t>
            </a:r>
          </a:p>
          <a:p>
            <a:pPr lvl="1" indent="-182880" defTabSz="914400">
              <a:spcBef>
                <a:spcPct val="20000"/>
              </a:spcBef>
              <a:buClr>
                <a:srgbClr val="4F81BD"/>
              </a:buClr>
              <a:buSzPct val="85000"/>
              <a:buFont typeface="Arial" pitchFamily="34" charset="0"/>
              <a:buChar char="•"/>
            </a:pPr>
            <a:endParaRPr lang="en-US" sz="2400" dirty="0">
              <a:solidFill>
                <a:prstClr val="black"/>
              </a:solidFill>
              <a:latin typeface="Arial" charset="0"/>
              <a:ea typeface="Arial" charset="0"/>
              <a:cs typeface="Arial" charset="0"/>
            </a:endParaRPr>
          </a:p>
          <a:p>
            <a:pPr lvl="1" indent="-182880" defTabSz="914400">
              <a:spcBef>
                <a:spcPct val="20000"/>
              </a:spcBef>
              <a:buClr>
                <a:srgbClr val="4F81BD"/>
              </a:buClr>
              <a:buSzPct val="85000"/>
              <a:buFont typeface="Arial" pitchFamily="34" charset="0"/>
              <a:buChar char="•"/>
            </a:pPr>
            <a:endParaRPr lang="en-US" sz="2400" dirty="0">
              <a:solidFill>
                <a:prstClr val="black"/>
              </a:solidFill>
              <a:latin typeface="Arial" charset="0"/>
              <a:ea typeface="Arial" charset="0"/>
              <a:cs typeface="Arial" charset="0"/>
            </a:endParaRPr>
          </a:p>
          <a:p>
            <a:pPr marL="182880" lvl="0" indent="-182880" defTabSz="914400">
              <a:spcBef>
                <a:spcPct val="20000"/>
              </a:spcBef>
              <a:buClr>
                <a:srgbClr val="4F81BD"/>
              </a:buClr>
              <a:buSzPct val="85000"/>
              <a:buFont typeface="Arial" pitchFamily="34" charset="0"/>
              <a:buChar char="•"/>
            </a:pPr>
            <a:r>
              <a:rPr lang="en-US" sz="2400" dirty="0">
                <a:solidFill>
                  <a:prstClr val="black"/>
                </a:solidFill>
                <a:latin typeface="Arial" charset="0"/>
                <a:ea typeface="Arial" charset="0"/>
                <a:cs typeface="Arial" charset="0"/>
              </a:rPr>
              <a:t>Summarize and Communicate the Survey Results &amp; Concerns</a:t>
            </a:r>
          </a:p>
          <a:p>
            <a:pPr lvl="1" indent="-182880" defTabSz="914400">
              <a:spcBef>
                <a:spcPct val="20000"/>
              </a:spcBef>
              <a:buClr>
                <a:srgbClr val="4F81BD"/>
              </a:buClr>
              <a:buSzPct val="85000"/>
              <a:buFont typeface="Arial" pitchFamily="34" charset="0"/>
              <a:buChar char="•"/>
            </a:pPr>
            <a:r>
              <a:rPr lang="en-US" sz="2400" dirty="0">
                <a:solidFill>
                  <a:prstClr val="black"/>
                </a:solidFill>
                <a:latin typeface="Arial" charset="0"/>
                <a:ea typeface="Arial" charset="0"/>
                <a:cs typeface="Arial" charset="0"/>
              </a:rPr>
              <a:t>Who:</a:t>
            </a:r>
          </a:p>
          <a:p>
            <a:pPr lvl="1" indent="-182880" defTabSz="914400">
              <a:spcBef>
                <a:spcPct val="20000"/>
              </a:spcBef>
              <a:buClr>
                <a:srgbClr val="4F81BD"/>
              </a:buClr>
              <a:buSzPct val="85000"/>
              <a:buFont typeface="Arial" pitchFamily="34" charset="0"/>
              <a:buChar char="•"/>
            </a:pPr>
            <a:r>
              <a:rPr lang="en-US" sz="2400" dirty="0">
                <a:solidFill>
                  <a:prstClr val="black"/>
                </a:solidFill>
                <a:latin typeface="Arial" charset="0"/>
                <a:ea typeface="Arial" charset="0"/>
                <a:cs typeface="Arial" charset="0"/>
              </a:rPr>
              <a:t>Timeline:</a:t>
            </a:r>
          </a:p>
          <a:p>
            <a:pPr lvl="1" indent="-182880" defTabSz="914400">
              <a:spcBef>
                <a:spcPct val="20000"/>
              </a:spcBef>
              <a:buClr>
                <a:srgbClr val="4F81BD"/>
              </a:buClr>
              <a:buSzPct val="85000"/>
              <a:buFont typeface="Arial" pitchFamily="34" charset="0"/>
              <a:buChar char="•"/>
            </a:pPr>
            <a:r>
              <a:rPr lang="en-US" sz="2400" dirty="0">
                <a:solidFill>
                  <a:prstClr val="black"/>
                </a:solidFill>
                <a:latin typeface="Arial" charset="0"/>
                <a:ea typeface="Arial" charset="0"/>
                <a:cs typeface="Arial" charset="0"/>
              </a:rPr>
              <a:t>How:</a:t>
            </a:r>
          </a:p>
        </p:txBody>
      </p:sp>
    </p:spTree>
    <p:extLst>
      <p:ext uri="{BB962C8B-B14F-4D97-AF65-F5344CB8AC3E}">
        <p14:creationId xmlns:p14="http://schemas.microsoft.com/office/powerpoint/2010/main" val="1128222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rocess the Meeting"/>
          <p:cNvSpPr>
            <a:spLocks noGrp="1"/>
          </p:cNvSpPr>
          <p:nvPr>
            <p:ph type="title"/>
          </p:nvPr>
        </p:nvSpPr>
        <p:spPr/>
        <p:txBody>
          <a:bodyPr/>
          <a:lstStyle/>
          <a:p>
            <a:r>
              <a:rPr lang="en-US" b="1" dirty="0">
                <a:solidFill>
                  <a:schemeClr val="accent6">
                    <a:lumMod val="75000"/>
                  </a:schemeClr>
                </a:solidFill>
                <a:latin typeface="Arial" charset="0"/>
                <a:ea typeface="Arial" charset="0"/>
                <a:cs typeface="Arial" charset="0"/>
              </a:rPr>
              <a:t>Process the Meeting</a:t>
            </a:r>
          </a:p>
        </p:txBody>
      </p:sp>
      <p:sp>
        <p:nvSpPr>
          <p:cNvPr id="3" name="Content Placeholder 2" descr="What worked?&#10;&#10;&#10;&#10;&#10;Didn’t work – Enhancements for the Future?&#10;"/>
          <p:cNvSpPr>
            <a:spLocks noGrp="1"/>
          </p:cNvSpPr>
          <p:nvPr>
            <p:ph idx="1"/>
          </p:nvPr>
        </p:nvSpPr>
        <p:spPr/>
        <p:txBody>
          <a:bodyPr/>
          <a:lstStyle/>
          <a:p>
            <a:r>
              <a:rPr lang="en-US" dirty="0">
                <a:solidFill>
                  <a:srgbClr val="38345C"/>
                </a:solidFill>
                <a:latin typeface="Arial" charset="0"/>
                <a:ea typeface="Arial" charset="0"/>
                <a:cs typeface="Arial" charset="0"/>
              </a:rPr>
              <a:t>What worked?</a:t>
            </a:r>
          </a:p>
          <a:p>
            <a:endParaRPr lang="en-US" dirty="0">
              <a:solidFill>
                <a:srgbClr val="38345C"/>
              </a:solidFill>
              <a:latin typeface="Arial" charset="0"/>
              <a:ea typeface="Arial" charset="0"/>
              <a:cs typeface="Arial" charset="0"/>
            </a:endParaRPr>
          </a:p>
          <a:p>
            <a:endParaRPr lang="en-US" dirty="0">
              <a:solidFill>
                <a:srgbClr val="38345C"/>
              </a:solidFill>
              <a:latin typeface="Arial" charset="0"/>
              <a:ea typeface="Arial" charset="0"/>
              <a:cs typeface="Arial" charset="0"/>
            </a:endParaRPr>
          </a:p>
          <a:p>
            <a:endParaRPr lang="en-US" dirty="0">
              <a:solidFill>
                <a:srgbClr val="38345C"/>
              </a:solidFill>
              <a:latin typeface="Arial" charset="0"/>
              <a:ea typeface="Arial" charset="0"/>
              <a:cs typeface="Arial" charset="0"/>
            </a:endParaRPr>
          </a:p>
          <a:p>
            <a:endParaRPr lang="en-US" dirty="0">
              <a:solidFill>
                <a:srgbClr val="38345C"/>
              </a:solidFill>
              <a:latin typeface="Arial" charset="0"/>
              <a:ea typeface="Arial" charset="0"/>
              <a:cs typeface="Arial" charset="0"/>
            </a:endParaRPr>
          </a:p>
          <a:p>
            <a:r>
              <a:rPr lang="en-US" dirty="0">
                <a:solidFill>
                  <a:srgbClr val="38345C"/>
                </a:solidFill>
                <a:latin typeface="Arial" charset="0"/>
                <a:ea typeface="Arial" charset="0"/>
                <a:cs typeface="Arial" charset="0"/>
              </a:rPr>
              <a:t>Didn’t work – Enhancements for the Future?</a:t>
            </a:r>
          </a:p>
        </p:txBody>
      </p:sp>
    </p:spTree>
    <p:extLst>
      <p:ext uri="{BB962C8B-B14F-4D97-AF65-F5344CB8AC3E}">
        <p14:creationId xmlns:p14="http://schemas.microsoft.com/office/powerpoint/2010/main" val="21103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5F6190-10B6-8475-AC90-1E22BFA1275B}"/>
              </a:ext>
            </a:extLst>
          </p:cNvPr>
          <p:cNvSpPr>
            <a:spLocks noGrp="1"/>
          </p:cNvSpPr>
          <p:nvPr>
            <p:ph type="title"/>
          </p:nvPr>
        </p:nvSpPr>
        <p:spPr>
          <a:xfrm>
            <a:off x="457200" y="-1143000"/>
            <a:ext cx="8229600" cy="1143000"/>
          </a:xfrm>
        </p:spPr>
        <p:txBody>
          <a:bodyPr vert="horz" lIns="91440" tIns="45720" rIns="91440" bIns="45720" rtlCol="0" anchor="b">
            <a:normAutofit/>
          </a:bodyPr>
          <a:lstStyle/>
          <a:p>
            <a:r>
              <a:rPr lang="en-US" dirty="0"/>
              <a:t>Final Slide</a:t>
            </a:r>
          </a:p>
        </p:txBody>
      </p:sp>
      <p:sp>
        <p:nvSpPr>
          <p:cNvPr id="2" name="Content Placeholder 2" descr="SWIFT Center produced this presentation under U.S. Department of Education, Office of Special Education Programs Grant No. H326Y120005. OSEP Project Officers Grace Zamora Durán and Tina Diamond served as the project officers.  The views expressed herein do not necessarily represent the positions or policies of the Department of Education.  No official endorsement by the U.S. Department of Education of any product, commodity, service or enterprise mentioned in this publication is intended or should be inferred.  This product is public domain.  Authorization to reproduce it in whole or in part is granted. Please cite as: Presenter, A.A.. (Year, Month).  Visioning.  Presented at Organization, Location.&#10;&#10;"/>
          <p:cNvSpPr txBox="1">
            <a:spLocks/>
          </p:cNvSpPr>
          <p:nvPr/>
        </p:nvSpPr>
        <p:spPr>
          <a:xfrm>
            <a:off x="2449286" y="5311586"/>
            <a:ext cx="6195785" cy="1481667"/>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00" dirty="0">
                <a:solidFill>
                  <a:schemeClr val="tx1">
                    <a:lumMod val="50000"/>
                  </a:schemeClr>
                </a:solidFill>
                <a:latin typeface="Arial" charset="0"/>
                <a:ea typeface="Arial" charset="0"/>
                <a:cs typeface="Arial" charset="0"/>
              </a:rPr>
              <a:t>SWIFT Center produced this presentation under U.S. Department of Education, Office of Special Education Programs Grant No. H326Y120005. OSEP Project Officers Grace Zamora </a:t>
            </a:r>
            <a:r>
              <a:rPr lang="en-US" sz="1000" dirty="0" err="1">
                <a:solidFill>
                  <a:schemeClr val="tx1">
                    <a:lumMod val="50000"/>
                  </a:schemeClr>
                </a:solidFill>
                <a:latin typeface="Arial" charset="0"/>
                <a:ea typeface="Arial" charset="0"/>
                <a:cs typeface="Arial" charset="0"/>
              </a:rPr>
              <a:t>Durán</a:t>
            </a:r>
            <a:r>
              <a:rPr lang="en-US" sz="1000" dirty="0">
                <a:solidFill>
                  <a:schemeClr val="tx1">
                    <a:lumMod val="50000"/>
                  </a:schemeClr>
                </a:solidFill>
                <a:latin typeface="Arial" charset="0"/>
                <a:ea typeface="Arial" charset="0"/>
                <a:cs typeface="Arial" charset="0"/>
              </a:rPr>
              <a:t> and Tina Diamond served as the project officers.  The views expressed herein do not necessarily represent the positions or policies of the Department of Education.  No official endorsement by the U.S. Department of Education of any product, commodity, service or enterprise mentioned in this publication is intended or should be inferred.  This product is public domain.  Authorization to reproduce it in whole or in part is granted. Please cite as: Presenter, A.A.. (Year, Month).  </a:t>
            </a:r>
            <a:r>
              <a:rPr lang="en-US" sz="1000" i="1" dirty="0">
                <a:solidFill>
                  <a:schemeClr val="tx1">
                    <a:lumMod val="50000"/>
                  </a:schemeClr>
                </a:solidFill>
                <a:latin typeface="Arial" charset="0"/>
                <a:ea typeface="Arial" charset="0"/>
                <a:cs typeface="Arial" charset="0"/>
              </a:rPr>
              <a:t>Visioning</a:t>
            </a:r>
            <a:r>
              <a:rPr lang="en-US" sz="1000" dirty="0">
                <a:solidFill>
                  <a:schemeClr val="tx1">
                    <a:lumMod val="50000"/>
                  </a:schemeClr>
                </a:solidFill>
                <a:latin typeface="Arial" charset="0"/>
                <a:ea typeface="Arial" charset="0"/>
                <a:cs typeface="Arial" charset="0"/>
              </a:rPr>
              <a:t>.  Presented at Organization, Location.</a:t>
            </a:r>
          </a:p>
          <a:p>
            <a:pPr marL="0" indent="0">
              <a:buFont typeface="Arial"/>
              <a:buNone/>
            </a:pPr>
            <a:endParaRPr lang="en-US" dirty="0">
              <a:solidFill>
                <a:schemeClr val="tx1">
                  <a:lumMod val="50000"/>
                </a:schemeClr>
              </a:solidFill>
              <a:latin typeface="Arial" charset="0"/>
              <a:ea typeface="Arial" charset="0"/>
              <a:cs typeface="Arial" charset="0"/>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1500" y="5413224"/>
            <a:ext cx="1511300" cy="977900"/>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6154" y="2845192"/>
            <a:ext cx="4089400" cy="1079500"/>
          </a:xfrm>
          <a:prstGeom prst="rect">
            <a:avLst/>
          </a:prstGeom>
        </p:spPr>
      </p:pic>
    </p:spTree>
    <p:extLst>
      <p:ext uri="{BB962C8B-B14F-4D97-AF65-F5344CB8AC3E}">
        <p14:creationId xmlns:p14="http://schemas.microsoft.com/office/powerpoint/2010/main" val="457618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1473" y="-60150"/>
            <a:ext cx="3190736" cy="6919170"/>
          </a:xfrm>
          <a:prstGeom prst="rect">
            <a:avLst/>
          </a:prstGeom>
          <a:solidFill>
            <a:srgbClr val="087A4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descr="WHY?&#10;&#10;DESIGN&#10;provides an incentive for all involved by generating a collective agreement about an ideal future education system for all students in a community. &#10;"/>
          <p:cNvSpPr txBox="1">
            <a:spLocks noGrp="1"/>
          </p:cNvSpPr>
          <p:nvPr>
            <p:ph type="title" idx="4294967295"/>
          </p:nvPr>
        </p:nvSpPr>
        <p:spPr>
          <a:xfrm>
            <a:off x="297524" y="577508"/>
            <a:ext cx="2747169" cy="36009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bg1"/>
                </a:solidFill>
                <a:effectLst/>
                <a:uLnTx/>
                <a:uFillTx/>
                <a:latin typeface="Arial" charset="0"/>
                <a:ea typeface="Arial" charset="0"/>
                <a:cs typeface="Arial" charset="0"/>
              </a:rPr>
              <a:t>WHY?</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solidFill>
                <a:effectLst/>
                <a:uLnTx/>
                <a:uFillTx/>
                <a:latin typeface="Avenir Book" charset="0"/>
                <a:ea typeface="Avenir Book" charset="0"/>
                <a:cs typeface="Avenir Book" charset="0"/>
              </a:rPr>
              <a:t>DESIGN</a:t>
            </a:r>
            <a:br>
              <a:rPr kumimoji="0" lang="en-US" sz="2000" b="0" i="0" u="none" strike="noStrike" kern="1200" cap="none" spc="0" normalizeH="0" baseline="0" noProof="0" dirty="0">
                <a:ln>
                  <a:noFill/>
                </a:ln>
                <a:solidFill>
                  <a:schemeClr val="bg1"/>
                </a:solidFill>
                <a:effectLst/>
                <a:uLnTx/>
                <a:uFillTx/>
                <a:latin typeface="Avenir Book" charset="0"/>
                <a:ea typeface="Avenir Book" charset="0"/>
                <a:cs typeface="Avenir Book" charset="0"/>
              </a:rPr>
            </a:br>
            <a:r>
              <a:rPr kumimoji="0" lang="en-US" sz="2000" b="0" i="0" u="none" strike="noStrike" kern="1200" cap="none" spc="0" normalizeH="0" baseline="0" noProof="0" dirty="0">
                <a:ln>
                  <a:noFill/>
                </a:ln>
                <a:solidFill>
                  <a:schemeClr val="bg1"/>
                </a:solidFill>
                <a:effectLst/>
                <a:uLnTx/>
                <a:uFillTx/>
                <a:latin typeface="Avenir Book" charset="0"/>
                <a:ea typeface="Avenir Book" charset="0"/>
                <a:cs typeface="Avenir Book" charset="0"/>
              </a:rPr>
              <a:t>provides an incentive for all involved by generating a collective agreement about an ideal future education system for all students in a community. </a:t>
            </a:r>
          </a:p>
        </p:txBody>
      </p:sp>
      <p:grpSp>
        <p:nvGrpSpPr>
          <p:cNvPr id="3" name="Group 2">
            <a:extLst>
              <a:ext uri="{C183D7F6-B498-43B3-948B-1728B52AA6E4}">
                <adec:decorative xmlns:adec="http://schemas.microsoft.com/office/drawing/2017/decorative" val="1"/>
              </a:ext>
            </a:extLst>
          </p:cNvPr>
          <p:cNvGrpSpPr/>
          <p:nvPr/>
        </p:nvGrpSpPr>
        <p:grpSpPr>
          <a:xfrm>
            <a:off x="220878" y="6186500"/>
            <a:ext cx="3157600" cy="484065"/>
            <a:chOff x="220878" y="6186500"/>
            <a:chExt cx="3157600" cy="484065"/>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2" name="TextBox 1"/>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pic>
        <p:nvPicPr>
          <p:cNvPr id="6" name="Picture 5" descr="working together to develop a vision statement." title="Educators"/>
          <p:cNvPicPr>
            <a:picLocks noChangeAspect="1"/>
          </p:cNvPicPr>
          <p:nvPr/>
        </p:nvPicPr>
        <p:blipFill rotWithShape="1">
          <a:blip r:embed="rId4">
            <a:extLst>
              <a:ext uri="{28A0092B-C50C-407E-A947-70E740481C1C}">
                <a14:useLocalDpi xmlns:a14="http://schemas.microsoft.com/office/drawing/2010/main" val="0"/>
              </a:ext>
            </a:extLst>
          </a:blip>
          <a:srcRect r="14872" b="2420"/>
          <a:stretch/>
        </p:blipFill>
        <p:spPr>
          <a:xfrm rot="5400000">
            <a:off x="2706865" y="485344"/>
            <a:ext cx="6919172" cy="5948483"/>
          </a:xfrm>
          <a:prstGeom prst="rect">
            <a:avLst/>
          </a:prstGeom>
          <a:noFill/>
          <a:ln>
            <a:noFill/>
          </a:ln>
        </p:spPr>
      </p:pic>
    </p:spTree>
    <p:extLst>
      <p:ext uri="{BB962C8B-B14F-4D97-AF65-F5344CB8AC3E}">
        <p14:creationId xmlns:p14="http://schemas.microsoft.com/office/powerpoint/2010/main" val="2518906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15736" y="-1119"/>
            <a:ext cx="3190736" cy="6858000"/>
          </a:xfrm>
          <a:prstGeom prst="rect">
            <a:avLst/>
          </a:prstGeom>
          <a:solidFill>
            <a:srgbClr val="0F3D59"/>
          </a:solidFill>
          <a:ln>
            <a:solidFill>
              <a:srgbClr val="38345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F3D59"/>
              </a:solidFill>
            </a:endParaRPr>
          </a:p>
        </p:txBody>
      </p:sp>
      <p:sp>
        <p:nvSpPr>
          <p:cNvPr id="18" name="Right Arrow 17" descr="An arrow with &quot;How do we envision ourselves?&quot;">
            <a:extLst>
              <a:ext uri="{C183D7F6-B498-43B3-948B-1728B52AA6E4}">
                <adec:decorative xmlns:adec="http://schemas.microsoft.com/office/drawing/2017/decorative" val="0"/>
              </a:ext>
            </a:extLst>
          </p:cNvPr>
          <p:cNvSpPr/>
          <p:nvPr/>
        </p:nvSpPr>
        <p:spPr>
          <a:xfrm>
            <a:off x="944491" y="1168252"/>
            <a:ext cx="3047363" cy="1073358"/>
          </a:xfrm>
          <a:prstGeom prst="rightArrow">
            <a:avLst/>
          </a:prstGeom>
          <a:solidFill>
            <a:srgbClr val="F2A91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charset="0"/>
                <a:ea typeface="Arial" charset="0"/>
                <a:cs typeface="Arial" charset="0"/>
              </a:rPr>
              <a:t>How do we envision ourselves?</a:t>
            </a:r>
          </a:p>
        </p:txBody>
      </p:sp>
      <p:sp>
        <p:nvSpPr>
          <p:cNvPr id="11" name="Title 10" descr="How do we design our future?"/>
          <p:cNvSpPr txBox="1">
            <a:spLocks noGrp="1"/>
          </p:cNvSpPr>
          <p:nvPr>
            <p:ph type="title" idx="4294967295"/>
          </p:nvPr>
        </p:nvSpPr>
        <p:spPr>
          <a:xfrm>
            <a:off x="468543" y="2738155"/>
            <a:ext cx="2592486" cy="98488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2A91D"/>
                </a:solidFill>
                <a:effectLst/>
                <a:uLnTx/>
                <a:uFillTx/>
                <a:latin typeface="Avenir Book" charset="0"/>
                <a:ea typeface="Avenir Book" charset="0"/>
                <a:cs typeface="Avenir Book" charset="0"/>
              </a:rPr>
              <a:t>How Do We Design Our Future?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5" name="Picture 14" descr="The question of How Do We Design Our Future with a graphic showing a square with the following categories from the Transformation in Action (TA) Playbook inside a box: Design, Priorities, Resources, and Data. The words Teaming and Coaching are surrounding the square to indicate that Teaming and Coaching are done in all these domains.">
            <a:extLs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446" y="817065"/>
            <a:ext cx="5840147" cy="5715000"/>
          </a:xfrm>
          <a:prstGeom prst="rect">
            <a:avLst/>
          </a:prstGeom>
        </p:spPr>
      </p:pic>
      <p:grpSp>
        <p:nvGrpSpPr>
          <p:cNvPr id="14" name="Group 13">
            <a:extLst>
              <a:ext uri="{C183D7F6-B498-43B3-948B-1728B52AA6E4}">
                <adec:decorative xmlns:adec="http://schemas.microsoft.com/office/drawing/2017/decorative" val="1"/>
              </a:ext>
            </a:extLst>
          </p:cNvPr>
          <p:cNvGrpSpPr/>
          <p:nvPr/>
        </p:nvGrpSpPr>
        <p:grpSpPr>
          <a:xfrm>
            <a:off x="220878" y="6186500"/>
            <a:ext cx="3157600" cy="484065"/>
            <a:chOff x="220878" y="6186500"/>
            <a:chExt cx="3157600" cy="484065"/>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17" name="TextBox 16"/>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70683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0-#ppt_w/2"/>
                                          </p:val>
                                        </p:tav>
                                        <p:tav tm="100000">
                                          <p:val>
                                            <p:strVal val="#ppt_x"/>
                                          </p:val>
                                        </p:tav>
                                      </p:tavLst>
                                    </p:anim>
                                    <p:anim calcmode="lin" valueType="num">
                                      <p:cBhvr additive="base">
                                        <p:cTn id="8"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What does it mean to Design the Future?&#10;"/>
          <p:cNvSpPr txBox="1">
            <a:spLocks noGrp="1"/>
          </p:cNvSpPr>
          <p:nvPr>
            <p:ph type="title" idx="4294967295"/>
          </p:nvPr>
        </p:nvSpPr>
        <p:spPr>
          <a:xfrm>
            <a:off x="184283" y="2435198"/>
            <a:ext cx="2747169"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What does it mean to Design the Future?</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2" name="TextBox 11"/>
          <p:cNvSpPr txBox="1"/>
          <p:nvPr/>
        </p:nvSpPr>
        <p:spPr>
          <a:xfrm>
            <a:off x="4326428" y="345603"/>
            <a:ext cx="3667502" cy="461665"/>
          </a:xfrm>
          <a:prstGeom prst="rect">
            <a:avLst/>
          </a:prstGeom>
          <a:noFill/>
          <a:ln>
            <a:noFill/>
          </a:ln>
        </p:spPr>
        <p:txBody>
          <a:bodyPr wrap="square" rtlCol="0">
            <a:spAutoFit/>
          </a:bodyPr>
          <a:lstStyle/>
          <a:p>
            <a:pPr algn="ctr"/>
            <a:r>
              <a:rPr lang="en-US" sz="2400">
                <a:solidFill>
                  <a:schemeClr val="bg1"/>
                </a:solidFill>
                <a:latin typeface="Gotham Medium" charset="0"/>
                <a:ea typeface="Gotham Medium" charset="0"/>
                <a:cs typeface="Gotham Medium" charset="0"/>
              </a:rPr>
              <a:t>CURRENT REALITY</a:t>
            </a:r>
            <a:endParaRPr lang="en-US" sz="2400" dirty="0">
              <a:solidFill>
                <a:schemeClr val="bg1"/>
              </a:solidFill>
              <a:latin typeface="Gotham Medium" charset="0"/>
              <a:ea typeface="Gotham Medium" charset="0"/>
              <a:cs typeface="Gotham Medium" charset="0"/>
            </a:endParaRPr>
          </a:p>
        </p:txBody>
      </p:sp>
      <p:sp>
        <p:nvSpPr>
          <p:cNvPr id="20" name="Rounded Rectangle 19"/>
          <p:cNvSpPr/>
          <p:nvPr/>
        </p:nvSpPr>
        <p:spPr>
          <a:xfrm>
            <a:off x="4442477" y="2651394"/>
            <a:ext cx="3761724"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F2A91D"/>
                </a:solidFill>
                <a:latin typeface="Arial" charset="0"/>
                <a:ea typeface="Arial" charset="0"/>
                <a:cs typeface="Arial" charset="0"/>
              </a:rPr>
              <a:t>Design the Future </a:t>
            </a:r>
          </a:p>
          <a:p>
            <a:r>
              <a:rPr lang="en-US" sz="2800" dirty="0">
                <a:solidFill>
                  <a:srgbClr val="474747"/>
                </a:solidFill>
                <a:latin typeface="Arial" charset="0"/>
                <a:ea typeface="Arial" charset="0"/>
                <a:cs typeface="Arial" charset="0"/>
              </a:rPr>
              <a:t>is a strengths-based practice </a:t>
            </a:r>
          </a:p>
          <a:p>
            <a:r>
              <a:rPr lang="en-US" sz="2800" dirty="0">
                <a:solidFill>
                  <a:srgbClr val="474747"/>
                </a:solidFill>
                <a:latin typeface="Arial" charset="0"/>
                <a:ea typeface="Arial" charset="0"/>
                <a:cs typeface="Arial" charset="0"/>
              </a:rPr>
              <a:t>that generates a collective agreement </a:t>
            </a:r>
          </a:p>
          <a:p>
            <a:r>
              <a:rPr lang="en-US" sz="2800" dirty="0">
                <a:solidFill>
                  <a:srgbClr val="474747"/>
                </a:solidFill>
                <a:latin typeface="Arial" charset="0"/>
                <a:ea typeface="Arial" charset="0"/>
                <a:cs typeface="Arial" charset="0"/>
              </a:rPr>
              <a:t>about an ideal future education system </a:t>
            </a:r>
          </a:p>
          <a:p>
            <a:r>
              <a:rPr lang="en-US" sz="2800" dirty="0">
                <a:solidFill>
                  <a:srgbClr val="474747"/>
                </a:solidFill>
                <a:latin typeface="Arial" charset="0"/>
                <a:ea typeface="Arial" charset="0"/>
                <a:cs typeface="Arial" charset="0"/>
              </a:rPr>
              <a:t>for all students within a community. </a:t>
            </a:r>
            <a:endParaRPr lang="en-US" sz="2800" dirty="0">
              <a:latin typeface="Arial" charset="0"/>
              <a:ea typeface="Arial" charset="0"/>
              <a:cs typeface="Arial" charset="0"/>
            </a:endParaRPr>
          </a:p>
        </p:txBody>
      </p:sp>
    </p:spTree>
    <p:extLst>
      <p:ext uri="{BB962C8B-B14F-4D97-AF65-F5344CB8AC3E}">
        <p14:creationId xmlns:p14="http://schemas.microsoft.com/office/powerpoint/2010/main" val="1589183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p:nvSpPr>
        <p:spPr>
          <a:xfrm>
            <a:off x="0" y="0"/>
            <a:ext cx="3190736" cy="6858000"/>
          </a:xfrm>
          <a:prstGeom prst="rect">
            <a:avLst/>
          </a:prstGeom>
          <a:solidFill>
            <a:srgbClr val="CD4E1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descr="What We Will Accomplish Together&#10;"/>
          <p:cNvSpPr txBox="1">
            <a:spLocks noGrp="1"/>
          </p:cNvSpPr>
          <p:nvPr>
            <p:ph type="title" idx="4294967295"/>
          </p:nvPr>
        </p:nvSpPr>
        <p:spPr>
          <a:xfrm>
            <a:off x="61369" y="2167501"/>
            <a:ext cx="2912815" cy="23083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What We Will Accomplish Together</a:t>
            </a:r>
          </a:p>
        </p:txBody>
      </p:sp>
      <p:graphicFrame>
        <p:nvGraphicFramePr>
          <p:cNvPr id="10" name="Content Placeholder 3" descr="An arrow-shaped graphic describes the process for developing a coaching and teaching plan. The phases of development are in four boxes on the arrow that read from left to right, Plan the Process, Develop &amp; Engage, Dialogue, and Agree."/>
          <p:cNvGraphicFramePr>
            <a:graphicFrameLocks/>
          </p:cNvGraphicFramePr>
          <p:nvPr>
            <p:extLst>
              <p:ext uri="{D42A27DB-BD31-4B8C-83A1-F6EECF244321}">
                <p14:modId xmlns:p14="http://schemas.microsoft.com/office/powerpoint/2010/main" val="2198191669"/>
              </p:ext>
            </p:extLst>
          </p:nvPr>
        </p:nvGraphicFramePr>
        <p:xfrm>
          <a:off x="3309257" y="1567542"/>
          <a:ext cx="5671457" cy="4474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C183D7F6-B498-43B3-948B-1728B52AA6E4}">
                <adec:decorative xmlns:adec="http://schemas.microsoft.com/office/drawing/2017/decorative" val="1"/>
              </a:ext>
            </a:extLst>
          </p:cNvPr>
          <p:cNvGrpSpPr/>
          <p:nvPr/>
        </p:nvGrpSpPr>
        <p:grpSpPr>
          <a:xfrm>
            <a:off x="220878" y="6186500"/>
            <a:ext cx="3157600" cy="484065"/>
            <a:chOff x="220878" y="6186500"/>
            <a:chExt cx="3157600" cy="484065"/>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9" name="TextBox 8"/>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2288085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906" y="0"/>
            <a:ext cx="9144906" cy="6858000"/>
          </a:xfrm>
          <a:prstGeom prst="rect">
            <a:avLst/>
          </a:prstGeom>
          <a:solidFill>
            <a:srgbClr val="F2A9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3" descr="PLAN THE PROCESS&#10;"/>
          <p:cNvSpPr txBox="1">
            <a:spLocks noGrp="1"/>
          </p:cNvSpPr>
          <p:nvPr>
            <p:ph type="title" idx="4294967295"/>
          </p:nvPr>
        </p:nvSpPr>
        <p:spPr>
          <a:xfrm>
            <a:off x="1557868" y="2701678"/>
            <a:ext cx="596099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venir Book" charset="0"/>
                <a:ea typeface="Avenir Book" charset="0"/>
                <a:cs typeface="Avenir Book" charset="0"/>
              </a:rPr>
              <a:t>PLAN THE PROCESS</a:t>
            </a:r>
          </a:p>
        </p:txBody>
      </p:sp>
      <p:grpSp>
        <p:nvGrpSpPr>
          <p:cNvPr id="5" name="Group 4">
            <a:extLst>
              <a:ext uri="{C183D7F6-B498-43B3-948B-1728B52AA6E4}">
                <adec:decorative xmlns:adec="http://schemas.microsoft.com/office/drawing/2017/decorative" val="1"/>
              </a:ext>
            </a:extLst>
          </p:cNvPr>
          <p:cNvGrpSpPr/>
          <p:nvPr/>
        </p:nvGrpSpPr>
        <p:grpSpPr>
          <a:xfrm>
            <a:off x="220878" y="6186500"/>
            <a:ext cx="3157600" cy="484065"/>
            <a:chOff x="220878" y="6186500"/>
            <a:chExt cx="3157600" cy="48406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78" y="6186500"/>
              <a:ext cx="1265022" cy="484065"/>
            </a:xfrm>
            <a:prstGeom prst="rect">
              <a:avLst/>
            </a:prstGeom>
          </p:spPr>
        </p:pic>
        <p:sp>
          <p:nvSpPr>
            <p:cNvPr id="7" name="TextBox 6"/>
            <p:cNvSpPr txBox="1"/>
            <p:nvPr/>
          </p:nvSpPr>
          <p:spPr>
            <a:xfrm>
              <a:off x="1557868" y="6393566"/>
              <a:ext cx="1820610" cy="276999"/>
            </a:xfrm>
            <a:prstGeom prst="rect">
              <a:avLst/>
            </a:prstGeom>
            <a:noFill/>
          </p:spPr>
          <p:txBody>
            <a:bodyPr wrap="square" rtlCol="0">
              <a:spAutoFit/>
            </a:bodyPr>
            <a:lstStyle/>
            <a:p>
              <a:r>
                <a:rPr lang="en-US" sz="1200" dirty="0" err="1">
                  <a:solidFill>
                    <a:schemeClr val="bg1"/>
                  </a:solidFill>
                  <a:latin typeface="Arial" charset="0"/>
                  <a:ea typeface="Arial" charset="0"/>
                  <a:cs typeface="Arial" charset="0"/>
                </a:rPr>
                <a:t>swiftschools.org</a:t>
              </a:r>
              <a:endParaRPr lang="en-US" sz="1200" dirty="0">
                <a:solidFill>
                  <a:schemeClr val="bg1"/>
                </a:solidFill>
                <a:latin typeface="Arial" charset="0"/>
                <a:ea typeface="Arial" charset="0"/>
                <a:cs typeface="Arial" charset="0"/>
              </a:endParaRPr>
            </a:p>
          </p:txBody>
        </p:sp>
      </p:grpSp>
    </p:spTree>
    <p:extLst>
      <p:ext uri="{BB962C8B-B14F-4D97-AF65-F5344CB8AC3E}">
        <p14:creationId xmlns:p14="http://schemas.microsoft.com/office/powerpoint/2010/main" val="119100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lan&#10;the&#10;Process&#10;"/>
          <p:cNvSpPr txBox="1">
            <a:spLocks noGrp="1"/>
          </p:cNvSpPr>
          <p:nvPr>
            <p:ph type="title" idx="4294967295"/>
          </p:nvPr>
        </p:nvSpPr>
        <p:spPr>
          <a:xfrm>
            <a:off x="184283" y="2435198"/>
            <a:ext cx="2747169" cy="1692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Plan</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the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Process</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0" name="Rounded Rectangle 9"/>
          <p:cNvSpPr/>
          <p:nvPr/>
        </p:nvSpPr>
        <p:spPr>
          <a:xfrm>
            <a:off x="4374743" y="881861"/>
            <a:ext cx="3761724"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50000"/>
                  </a:schemeClr>
                </a:solidFill>
                <a:latin typeface="Arial" charset="0"/>
                <a:ea typeface="Arial" charset="0"/>
                <a:cs typeface="Arial" charset="0"/>
              </a:rPr>
              <a:t>HOW would we like this to proceed?</a:t>
            </a:r>
          </a:p>
        </p:txBody>
      </p:sp>
      <p:sp>
        <p:nvSpPr>
          <p:cNvPr id="20" name="Rounded Rectangle 19"/>
          <p:cNvSpPr/>
          <p:nvPr/>
        </p:nvSpPr>
        <p:spPr>
          <a:xfrm>
            <a:off x="4442477" y="2651394"/>
            <a:ext cx="3761724"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50000"/>
                  </a:schemeClr>
                </a:solidFill>
                <a:latin typeface="Arial" charset="0"/>
                <a:ea typeface="Arial" charset="0"/>
                <a:cs typeface="Arial" charset="0"/>
              </a:rPr>
              <a:t>WHO will be involved and when?</a:t>
            </a:r>
          </a:p>
        </p:txBody>
      </p:sp>
      <p:sp>
        <p:nvSpPr>
          <p:cNvPr id="21" name="Rounded Rectangle 20"/>
          <p:cNvSpPr/>
          <p:nvPr/>
        </p:nvSpPr>
        <p:spPr>
          <a:xfrm>
            <a:off x="4442477" y="4420927"/>
            <a:ext cx="3761724" cy="10953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lumMod val="50000"/>
                  </a:schemeClr>
                </a:solidFill>
                <a:latin typeface="Arial" charset="0"/>
                <a:ea typeface="Arial" charset="0"/>
                <a:cs typeface="Arial" charset="0"/>
              </a:rPr>
              <a:t>WHEN will we do it?</a:t>
            </a:r>
          </a:p>
        </p:txBody>
      </p:sp>
    </p:spTree>
    <p:extLst>
      <p:ext uri="{BB962C8B-B14F-4D97-AF65-F5344CB8AC3E}">
        <p14:creationId xmlns:p14="http://schemas.microsoft.com/office/powerpoint/2010/main" val="1051040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Plan  &#10;the&#10;Process&#10;&#10;How? &#10;&#10;Who?&#10;&#10;When?&#10;"/>
          <p:cNvSpPr txBox="1">
            <a:spLocks noGrp="1"/>
          </p:cNvSpPr>
          <p:nvPr>
            <p:ph type="title" idx="4294967295"/>
          </p:nvPr>
        </p:nvSpPr>
        <p:spPr>
          <a:xfrm>
            <a:off x="206048" y="1747097"/>
            <a:ext cx="2747169" cy="427809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Plan  </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the</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Process</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How? </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Who?</a:t>
            </a:r>
          </a:p>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Arial" charset="0"/>
                <a:ea typeface="Arial" charset="0"/>
                <a:cs typeface="Arial" charset="0"/>
              </a:rPr>
              <a:t>When?</a:t>
            </a: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a:p>
            <a:pPr marL="285750" marR="0" lvl="0" indent="-285750" algn="r" defTabSz="457200" rtl="0" eaLnBrk="1" fontAlgn="auto" latinLnBrk="0" hangingPunct="1">
              <a:lnSpc>
                <a:spcPct val="100000"/>
              </a:lnSpc>
              <a:spcBef>
                <a:spcPts val="0"/>
              </a:spcBef>
              <a:spcAft>
                <a:spcPts val="0"/>
              </a:spcAft>
              <a:buClrTx/>
              <a:buSzTx/>
              <a:buFont typeface="Arial" charset="0"/>
              <a:buChar char="•"/>
              <a:tabLst/>
              <a:defRPr/>
            </a:pPr>
            <a:endParaRPr kumimoji="0" lang="en-US" sz="2000" b="1" i="0" u="none" strike="noStrike" kern="1200" cap="none" spc="0" normalizeH="0" baseline="0" noProof="0" dirty="0">
              <a:ln>
                <a:noFill/>
              </a:ln>
              <a:solidFill>
                <a:schemeClr val="bg1"/>
              </a:solidFill>
              <a:effectLst/>
              <a:uLnTx/>
              <a:uFillTx/>
              <a:latin typeface="Arial" charset="0"/>
              <a:ea typeface="Arial" charset="0"/>
              <a:cs typeface="Arial" charset="0"/>
            </a:endParaRPr>
          </a:p>
        </p:txBody>
      </p:sp>
      <p:sp>
        <p:nvSpPr>
          <p:cNvPr id="12" name="TextBox 11"/>
          <p:cNvSpPr txBox="1"/>
          <p:nvPr/>
        </p:nvSpPr>
        <p:spPr>
          <a:xfrm>
            <a:off x="4326428" y="345603"/>
            <a:ext cx="3667502" cy="461665"/>
          </a:xfrm>
          <a:prstGeom prst="rect">
            <a:avLst/>
          </a:prstGeom>
          <a:noFill/>
          <a:ln>
            <a:noFill/>
          </a:ln>
        </p:spPr>
        <p:txBody>
          <a:bodyPr wrap="square" rtlCol="0">
            <a:spAutoFit/>
          </a:bodyPr>
          <a:lstStyle/>
          <a:p>
            <a:pPr algn="ctr"/>
            <a:r>
              <a:rPr lang="en-US" sz="2400">
                <a:solidFill>
                  <a:schemeClr val="bg1"/>
                </a:solidFill>
                <a:latin typeface="Gotham Medium" charset="0"/>
                <a:ea typeface="Gotham Medium" charset="0"/>
                <a:cs typeface="Gotham Medium" charset="0"/>
              </a:rPr>
              <a:t>CURRENT REALITY</a:t>
            </a:r>
            <a:endParaRPr lang="en-US" sz="2400" dirty="0">
              <a:solidFill>
                <a:schemeClr val="bg1"/>
              </a:solidFill>
              <a:latin typeface="Gotham Medium" charset="0"/>
              <a:ea typeface="Gotham Medium" charset="0"/>
              <a:cs typeface="Gotham Medium"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49803557"/>
              </p:ext>
            </p:extLst>
          </p:nvPr>
        </p:nvGraphicFramePr>
        <p:xfrm>
          <a:off x="3090917" y="0"/>
          <a:ext cx="5969000" cy="6862018"/>
        </p:xfrm>
        <a:graphic>
          <a:graphicData uri="http://schemas.openxmlformats.org/drawingml/2006/table">
            <a:tbl>
              <a:tblPr firstRow="1" firstCol="1" bandRow="1">
                <a:tableStyleId>{5C22544A-7EE6-4342-B048-85BDC9FD1C3A}</a:tableStyleId>
              </a:tblPr>
              <a:tblGrid>
                <a:gridCol w="1591132">
                  <a:extLst>
                    <a:ext uri="{9D8B030D-6E8A-4147-A177-3AD203B41FA5}">
                      <a16:colId xmlns:a16="http://schemas.microsoft.com/office/drawing/2014/main" val="20000"/>
                    </a:ext>
                  </a:extLst>
                </a:gridCol>
                <a:gridCol w="1550286">
                  <a:extLst>
                    <a:ext uri="{9D8B030D-6E8A-4147-A177-3AD203B41FA5}">
                      <a16:colId xmlns:a16="http://schemas.microsoft.com/office/drawing/2014/main" val="20001"/>
                    </a:ext>
                  </a:extLst>
                </a:gridCol>
                <a:gridCol w="1335013">
                  <a:extLst>
                    <a:ext uri="{9D8B030D-6E8A-4147-A177-3AD203B41FA5}">
                      <a16:colId xmlns:a16="http://schemas.microsoft.com/office/drawing/2014/main" val="20002"/>
                    </a:ext>
                  </a:extLst>
                </a:gridCol>
                <a:gridCol w="1492569">
                  <a:extLst>
                    <a:ext uri="{9D8B030D-6E8A-4147-A177-3AD203B41FA5}">
                      <a16:colId xmlns:a16="http://schemas.microsoft.com/office/drawing/2014/main" val="20003"/>
                    </a:ext>
                  </a:extLst>
                </a:gridCol>
              </a:tblGrid>
              <a:tr h="703796">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endParaRPr lang="en-US" sz="2000" dirty="0">
                        <a:effectLst/>
                        <a:latin typeface="Arial" charset="0"/>
                        <a:ea typeface="Arial" charset="0"/>
                        <a:cs typeface="Arial"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Arial" charset="0"/>
                          <a:ea typeface="Arial" charset="0"/>
                          <a:cs typeface="Arial" charset="0"/>
                        </a:rPr>
                        <a:t>Develop and Engage</a:t>
                      </a:r>
                      <a:endParaRPr lang="en-US" sz="2000" dirty="0">
                        <a:effectLst/>
                        <a:latin typeface="Arial" charset="0"/>
                        <a:ea typeface="Arial" charset="0"/>
                        <a:cs typeface="Arial"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Arial" charset="0"/>
                          <a:ea typeface="Arial" charset="0"/>
                          <a:cs typeface="Arial" charset="0"/>
                        </a:rPr>
                        <a:t>Dialogue</a:t>
                      </a:r>
                      <a:endParaRPr lang="en-US" sz="2000" dirty="0">
                        <a:effectLst/>
                        <a:latin typeface="Arial" charset="0"/>
                        <a:ea typeface="Arial" charset="0"/>
                        <a:cs typeface="Arial" charset="0"/>
                      </a:endParaRPr>
                    </a:p>
                  </a:txBody>
                  <a:tcPr marL="68580" marR="68580" marT="0" marB="0"/>
                </a:tc>
                <a:tc>
                  <a:txBody>
                    <a:bodyPr/>
                    <a:lstStyle/>
                    <a:p>
                      <a:pPr marL="0" marR="0" algn="ctr">
                        <a:lnSpc>
                          <a:spcPct val="150000"/>
                        </a:lnSpc>
                        <a:spcBef>
                          <a:spcPts val="0"/>
                        </a:spcBef>
                        <a:spcAft>
                          <a:spcPts val="0"/>
                        </a:spcAft>
                      </a:pPr>
                      <a:r>
                        <a:rPr lang="en-US" sz="1400" dirty="0">
                          <a:effectLst/>
                          <a:latin typeface="Arial" charset="0"/>
                          <a:ea typeface="Arial" charset="0"/>
                          <a:cs typeface="Arial" charset="0"/>
                        </a:rPr>
                        <a:t>Agree</a:t>
                      </a:r>
                      <a:endParaRPr lang="en-US" sz="20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0"/>
                  </a:ext>
                </a:extLst>
              </a:tr>
              <a:tr h="879746">
                <a:tc>
                  <a:txBody>
                    <a:bodyPr/>
                    <a:lstStyle/>
                    <a:p>
                      <a:pPr marL="0" marR="0">
                        <a:lnSpc>
                          <a:spcPct val="150000"/>
                        </a:lnSpc>
                        <a:spcBef>
                          <a:spcPts val="0"/>
                        </a:spcBef>
                        <a:spcAft>
                          <a:spcPts val="0"/>
                        </a:spcAft>
                      </a:pPr>
                      <a:r>
                        <a:rPr lang="en-US" sz="1400" dirty="0">
                          <a:effectLst/>
                          <a:latin typeface="Arial" charset="0"/>
                          <a:ea typeface="Arial" charset="0"/>
                          <a:cs typeface="Arial" charset="0"/>
                        </a:rPr>
                        <a:t>District Administrators</a:t>
                      </a: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p>
                    <a:p>
                      <a:pPr marL="0" marR="0">
                        <a:lnSpc>
                          <a:spcPct val="150000"/>
                        </a:lnSpc>
                        <a:spcBef>
                          <a:spcPts val="0"/>
                        </a:spcBef>
                        <a:spcAft>
                          <a:spcPts val="0"/>
                        </a:spcAft>
                      </a:pP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endParaRPr lang="en-US" sz="20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1"/>
                  </a:ext>
                </a:extLst>
              </a:tr>
              <a:tr h="879746">
                <a:tc>
                  <a:txBody>
                    <a:bodyPr/>
                    <a:lstStyle/>
                    <a:p>
                      <a:pPr marL="0" marR="0">
                        <a:lnSpc>
                          <a:spcPct val="150000"/>
                        </a:lnSpc>
                        <a:spcBef>
                          <a:spcPts val="0"/>
                        </a:spcBef>
                        <a:spcAft>
                          <a:spcPts val="0"/>
                        </a:spcAft>
                      </a:pPr>
                      <a:r>
                        <a:rPr lang="en-US" sz="1400" dirty="0">
                          <a:effectLst/>
                          <a:latin typeface="Arial" charset="0"/>
                          <a:ea typeface="Arial" charset="0"/>
                          <a:cs typeface="Arial" charset="0"/>
                        </a:rPr>
                        <a:t>School Administrators</a:t>
                      </a: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p>
                    <a:p>
                      <a:pPr marL="0" marR="0">
                        <a:lnSpc>
                          <a:spcPct val="150000"/>
                        </a:lnSpc>
                        <a:spcBef>
                          <a:spcPts val="0"/>
                        </a:spcBef>
                        <a:spcAft>
                          <a:spcPts val="0"/>
                        </a:spcAft>
                      </a:pP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a:effectLst/>
                          <a:latin typeface="Arial" charset="0"/>
                          <a:ea typeface="Arial" charset="0"/>
                          <a:cs typeface="Arial" charset="0"/>
                        </a:rPr>
                        <a:t> </a:t>
                      </a:r>
                      <a:endParaRPr lang="en-US" sz="200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2"/>
                  </a:ext>
                </a:extLst>
              </a:tr>
              <a:tr h="879746">
                <a:tc>
                  <a:txBody>
                    <a:bodyPr/>
                    <a:lstStyle/>
                    <a:p>
                      <a:pPr marL="0" marR="0">
                        <a:lnSpc>
                          <a:spcPct val="150000"/>
                        </a:lnSpc>
                        <a:spcBef>
                          <a:spcPts val="0"/>
                        </a:spcBef>
                        <a:spcAft>
                          <a:spcPts val="0"/>
                        </a:spcAft>
                      </a:pPr>
                      <a:r>
                        <a:rPr lang="en-US" sz="1400" dirty="0">
                          <a:effectLst/>
                          <a:latin typeface="Arial" charset="0"/>
                          <a:ea typeface="Arial" charset="0"/>
                          <a:cs typeface="Arial" charset="0"/>
                        </a:rPr>
                        <a:t>Educators</a:t>
                      </a: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p>
                    <a:p>
                      <a:pPr marL="0" marR="0">
                        <a:lnSpc>
                          <a:spcPct val="150000"/>
                        </a:lnSpc>
                        <a:spcBef>
                          <a:spcPts val="0"/>
                        </a:spcBef>
                        <a:spcAft>
                          <a:spcPts val="0"/>
                        </a:spcAft>
                      </a:pP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a:effectLst/>
                          <a:latin typeface="Arial" charset="0"/>
                          <a:ea typeface="Arial" charset="0"/>
                          <a:cs typeface="Arial" charset="0"/>
                        </a:rPr>
                        <a:t> </a:t>
                      </a:r>
                      <a:endParaRPr lang="en-US" sz="200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a:effectLst/>
                          <a:latin typeface="Arial" charset="0"/>
                          <a:ea typeface="Arial" charset="0"/>
                          <a:cs typeface="Arial" charset="0"/>
                        </a:rPr>
                        <a:t> </a:t>
                      </a:r>
                      <a:endParaRPr lang="en-US" sz="200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3"/>
                  </a:ext>
                </a:extLst>
              </a:tr>
              <a:tr h="879746">
                <a:tc>
                  <a:txBody>
                    <a:bodyPr/>
                    <a:lstStyle/>
                    <a:p>
                      <a:pPr marL="0" marR="0">
                        <a:lnSpc>
                          <a:spcPct val="150000"/>
                        </a:lnSpc>
                        <a:spcBef>
                          <a:spcPts val="0"/>
                        </a:spcBef>
                        <a:spcAft>
                          <a:spcPts val="0"/>
                        </a:spcAft>
                      </a:pPr>
                      <a:r>
                        <a:rPr lang="en-US" sz="1400">
                          <a:effectLst/>
                          <a:latin typeface="Arial" charset="0"/>
                          <a:ea typeface="Arial" charset="0"/>
                          <a:cs typeface="Arial" charset="0"/>
                        </a:rPr>
                        <a:t>Staff</a:t>
                      </a:r>
                      <a:endParaRPr lang="en-US" sz="200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p>
                    <a:p>
                      <a:pPr marL="0" marR="0">
                        <a:lnSpc>
                          <a:spcPct val="150000"/>
                        </a:lnSpc>
                        <a:spcBef>
                          <a:spcPts val="0"/>
                        </a:spcBef>
                        <a:spcAft>
                          <a:spcPts val="0"/>
                        </a:spcAft>
                      </a:pP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a:effectLst/>
                          <a:latin typeface="Arial" charset="0"/>
                          <a:ea typeface="Arial" charset="0"/>
                          <a:cs typeface="Arial" charset="0"/>
                        </a:rPr>
                        <a:t> </a:t>
                      </a:r>
                      <a:endParaRPr lang="en-US" sz="200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a:effectLst/>
                          <a:latin typeface="Arial" charset="0"/>
                          <a:ea typeface="Arial" charset="0"/>
                          <a:cs typeface="Arial" charset="0"/>
                        </a:rPr>
                        <a:t> </a:t>
                      </a:r>
                      <a:endParaRPr lang="en-US" sz="200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4"/>
                  </a:ext>
                </a:extLst>
              </a:tr>
              <a:tr h="879746">
                <a:tc>
                  <a:txBody>
                    <a:bodyPr/>
                    <a:lstStyle/>
                    <a:p>
                      <a:pPr marL="0" marR="0">
                        <a:lnSpc>
                          <a:spcPct val="150000"/>
                        </a:lnSpc>
                        <a:spcBef>
                          <a:spcPts val="0"/>
                        </a:spcBef>
                        <a:spcAft>
                          <a:spcPts val="0"/>
                        </a:spcAft>
                      </a:pPr>
                      <a:r>
                        <a:rPr lang="en-US" sz="1400">
                          <a:effectLst/>
                          <a:latin typeface="Arial" charset="0"/>
                          <a:ea typeface="Arial" charset="0"/>
                          <a:cs typeface="Arial" charset="0"/>
                        </a:rPr>
                        <a:t>Families</a:t>
                      </a:r>
                      <a:endParaRPr lang="en-US" sz="200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p>
                    <a:p>
                      <a:pPr marL="0" marR="0">
                        <a:lnSpc>
                          <a:spcPct val="150000"/>
                        </a:lnSpc>
                        <a:spcBef>
                          <a:spcPts val="0"/>
                        </a:spcBef>
                        <a:spcAft>
                          <a:spcPts val="0"/>
                        </a:spcAft>
                      </a:pP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a:effectLst/>
                          <a:latin typeface="Arial" charset="0"/>
                          <a:ea typeface="Arial" charset="0"/>
                          <a:cs typeface="Arial" charset="0"/>
                        </a:rPr>
                        <a:t> </a:t>
                      </a:r>
                      <a:endParaRPr lang="en-US" sz="200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a:effectLst/>
                          <a:latin typeface="Arial" charset="0"/>
                          <a:ea typeface="Arial" charset="0"/>
                          <a:cs typeface="Arial" charset="0"/>
                        </a:rPr>
                        <a:t> </a:t>
                      </a:r>
                      <a:endParaRPr lang="en-US" sz="200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5"/>
                  </a:ext>
                </a:extLst>
              </a:tr>
              <a:tr h="879746">
                <a:tc>
                  <a:txBody>
                    <a:bodyPr/>
                    <a:lstStyle/>
                    <a:p>
                      <a:pPr marL="0" marR="0">
                        <a:lnSpc>
                          <a:spcPct val="150000"/>
                        </a:lnSpc>
                        <a:spcBef>
                          <a:spcPts val="0"/>
                        </a:spcBef>
                        <a:spcAft>
                          <a:spcPts val="0"/>
                        </a:spcAft>
                      </a:pPr>
                      <a:r>
                        <a:rPr lang="en-US" sz="1400">
                          <a:effectLst/>
                          <a:latin typeface="Arial" charset="0"/>
                          <a:ea typeface="Arial" charset="0"/>
                          <a:cs typeface="Arial" charset="0"/>
                        </a:rPr>
                        <a:t>Community Members</a:t>
                      </a:r>
                      <a:endParaRPr lang="en-US" sz="200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p>
                    <a:p>
                      <a:pPr marL="0" marR="0">
                        <a:lnSpc>
                          <a:spcPct val="150000"/>
                        </a:lnSpc>
                        <a:spcBef>
                          <a:spcPts val="0"/>
                        </a:spcBef>
                        <a:spcAft>
                          <a:spcPts val="0"/>
                        </a:spcAft>
                      </a:pP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a:effectLst/>
                          <a:latin typeface="Arial" charset="0"/>
                          <a:ea typeface="Arial" charset="0"/>
                          <a:cs typeface="Arial" charset="0"/>
                        </a:rPr>
                        <a:t> </a:t>
                      </a:r>
                      <a:endParaRPr lang="en-US" sz="200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a:effectLst/>
                          <a:latin typeface="Arial" charset="0"/>
                          <a:ea typeface="Arial" charset="0"/>
                          <a:cs typeface="Arial" charset="0"/>
                        </a:rPr>
                        <a:t> </a:t>
                      </a:r>
                      <a:endParaRPr lang="en-US" sz="200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6"/>
                  </a:ext>
                </a:extLst>
              </a:tr>
              <a:tr h="879746">
                <a:tc>
                  <a:txBody>
                    <a:bodyPr/>
                    <a:lstStyle/>
                    <a:p>
                      <a:pPr marL="0" marR="0">
                        <a:lnSpc>
                          <a:spcPct val="150000"/>
                        </a:lnSpc>
                        <a:spcBef>
                          <a:spcPts val="0"/>
                        </a:spcBef>
                        <a:spcAft>
                          <a:spcPts val="0"/>
                        </a:spcAft>
                      </a:pPr>
                      <a:r>
                        <a:rPr lang="en-US" sz="1400">
                          <a:effectLst/>
                          <a:latin typeface="Arial" charset="0"/>
                          <a:ea typeface="Arial" charset="0"/>
                          <a:cs typeface="Arial" charset="0"/>
                        </a:rPr>
                        <a:t>Students</a:t>
                      </a:r>
                      <a:endParaRPr lang="en-US" sz="200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p>
                    <a:p>
                      <a:pPr marL="0" marR="0">
                        <a:lnSpc>
                          <a:spcPct val="150000"/>
                        </a:lnSpc>
                        <a:spcBef>
                          <a:spcPts val="0"/>
                        </a:spcBef>
                        <a:spcAft>
                          <a:spcPts val="0"/>
                        </a:spcAft>
                      </a:pPr>
                      <a:endParaRPr lang="en-US" sz="2000" dirty="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a:effectLst/>
                          <a:latin typeface="Arial" charset="0"/>
                          <a:ea typeface="Arial" charset="0"/>
                          <a:cs typeface="Arial" charset="0"/>
                        </a:rPr>
                        <a:t> </a:t>
                      </a:r>
                      <a:endParaRPr lang="en-US" sz="2000">
                        <a:effectLst/>
                        <a:latin typeface="Arial" charset="0"/>
                        <a:ea typeface="Arial" charset="0"/>
                        <a:cs typeface="Arial" charset="0"/>
                      </a:endParaRPr>
                    </a:p>
                  </a:txBody>
                  <a:tcPr marL="68580" marR="68580" marT="0" marB="0"/>
                </a:tc>
                <a:tc>
                  <a:txBody>
                    <a:bodyPr/>
                    <a:lstStyle/>
                    <a:p>
                      <a:pPr marL="0" marR="0">
                        <a:lnSpc>
                          <a:spcPct val="150000"/>
                        </a:lnSpc>
                        <a:spcBef>
                          <a:spcPts val="0"/>
                        </a:spcBef>
                        <a:spcAft>
                          <a:spcPts val="0"/>
                        </a:spcAft>
                      </a:pPr>
                      <a:r>
                        <a:rPr lang="en-US" sz="1400" dirty="0">
                          <a:effectLst/>
                          <a:latin typeface="Arial" charset="0"/>
                          <a:ea typeface="Arial" charset="0"/>
                          <a:cs typeface="Arial" charset="0"/>
                        </a:rPr>
                        <a:t> </a:t>
                      </a:r>
                      <a:endParaRPr lang="en-US" sz="20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443115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DEVELOP &amp; ENGAGE&#10;"/>
          <p:cNvSpPr txBox="1">
            <a:spLocks noGrp="1"/>
          </p:cNvSpPr>
          <p:nvPr>
            <p:ph type="title" idx="4294967295"/>
          </p:nvPr>
        </p:nvSpPr>
        <p:spPr>
          <a:xfrm>
            <a:off x="853389" y="2228671"/>
            <a:ext cx="7477499"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ea typeface="Arial" charset="0"/>
                <a:cs typeface="Arial" charset="0"/>
              </a:rPr>
              <a:t>DEVELOP &amp; ENGAGE</a:t>
            </a:r>
          </a:p>
        </p:txBody>
      </p:sp>
    </p:spTree>
    <p:extLst>
      <p:ext uri="{BB962C8B-B14F-4D97-AF65-F5344CB8AC3E}">
        <p14:creationId xmlns:p14="http://schemas.microsoft.com/office/powerpoint/2010/main" val="1496685756"/>
      </p:ext>
    </p:extLst>
  </p:cSld>
  <p:clrMapOvr>
    <a:masterClrMapping/>
  </p:clrMapOvr>
</p:sld>
</file>

<file path=ppt/theme/theme1.xml><?xml version="1.0" encoding="utf-8"?>
<a:theme xmlns:a="http://schemas.openxmlformats.org/drawingml/2006/main" name="Office Theme">
  <a:themeElements>
    <a:clrScheme name="SWIFT Color">
      <a:dk1>
        <a:srgbClr val="848A89"/>
      </a:dk1>
      <a:lt1>
        <a:sysClr val="window" lastClr="FFFFFF"/>
      </a:lt1>
      <a:dk2>
        <a:srgbClr val="1F497D"/>
      </a:dk2>
      <a:lt2>
        <a:srgbClr val="FFFFFF"/>
      </a:lt2>
      <a:accent1>
        <a:srgbClr val="13BDC8"/>
      </a:accent1>
      <a:accent2>
        <a:srgbClr val="DB2A26"/>
      </a:accent2>
      <a:accent3>
        <a:srgbClr val="087A49"/>
      </a:accent3>
      <a:accent4>
        <a:srgbClr val="F2A91D"/>
      </a:accent4>
      <a:accent5>
        <a:srgbClr val="E36A25"/>
      </a:accent5>
      <a:accent6>
        <a:srgbClr val="38345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SWIFT_PPT_template</Template>
  <TotalTime>1296</TotalTime>
  <Words>546</Words>
  <Application>Microsoft Office PowerPoint</Application>
  <PresentationFormat>On-screen Show (4:3)</PresentationFormat>
  <Paragraphs>149</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 Book</vt:lpstr>
      <vt:lpstr>Calibri</vt:lpstr>
      <vt:lpstr>Gotham Medium</vt:lpstr>
      <vt:lpstr>Office Theme</vt:lpstr>
      <vt:lpstr>Site Name Design Date</vt:lpstr>
      <vt:lpstr>WHY?  DESIGN provides an incentive for all involved by generating a collective agreement about an ideal future education system for all students in a community. </vt:lpstr>
      <vt:lpstr>How Do We Design Our Future? </vt:lpstr>
      <vt:lpstr>What does it mean to Design the Future? </vt:lpstr>
      <vt:lpstr>What We Will Accomplish Together</vt:lpstr>
      <vt:lpstr>PLAN THE PROCESS</vt:lpstr>
      <vt:lpstr>Plan the Process </vt:lpstr>
      <vt:lpstr>Plan   the Process  How?   Who?  When? </vt:lpstr>
      <vt:lpstr>DEVELOP &amp; ENGAGE</vt:lpstr>
      <vt:lpstr>Develop Descriptive Statements:    What is your ideal school? </vt:lpstr>
      <vt:lpstr>Domains &amp; Features</vt:lpstr>
      <vt:lpstr>DIALOGUE</vt:lpstr>
      <vt:lpstr>Seek  Clarity   </vt:lpstr>
      <vt:lpstr>Determine Agreement   </vt:lpstr>
      <vt:lpstr>AGREE</vt:lpstr>
      <vt:lpstr>Agreement Process </vt:lpstr>
      <vt:lpstr>Process the Meeting</vt:lpstr>
      <vt:lpstr>Final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 Woods</dc:creator>
  <cp:lastModifiedBy>Thomas, Susan K</cp:lastModifiedBy>
  <cp:revision>155</cp:revision>
  <dcterms:created xsi:type="dcterms:W3CDTF">2015-10-06T20:52:43Z</dcterms:created>
  <dcterms:modified xsi:type="dcterms:W3CDTF">2022-10-16T17:48:09Z</dcterms:modified>
</cp:coreProperties>
</file>